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26" autoAdjust="0"/>
    <p:restoredTop sz="94660"/>
  </p:normalViewPr>
  <p:slideViewPr>
    <p:cSldViewPr snapToGrid="0">
      <p:cViewPr varScale="1">
        <p:scale>
          <a:sx n="61" d="100"/>
          <a:sy n="61" d="100"/>
        </p:scale>
        <p:origin x="9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9B6438E-6D2F-4A4E-B5BF-4A4722326C8F}" type="datetimeFigureOut">
              <a:rPr lang="en-US" smtClean="0"/>
              <a:t>7/4/2018</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AC04AAF-70ED-4108-8709-FA1E5718E63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56268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6438E-6D2F-4A4E-B5BF-4A4722326C8F}"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88297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6438E-6D2F-4A4E-B5BF-4A4722326C8F}"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1190284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6438E-6D2F-4A4E-B5BF-4A4722326C8F}"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5042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9B6438E-6D2F-4A4E-B5BF-4A4722326C8F}" type="datetimeFigureOut">
              <a:rPr lang="en-US" smtClean="0"/>
              <a:t>7/4/2018</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AC04AAF-70ED-4108-8709-FA1E5718E638}"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784812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B6438E-6D2F-4A4E-B5BF-4A4722326C8F}" type="datetimeFigureOut">
              <a:rPr lang="en-US" smtClean="0"/>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21630154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B6438E-6D2F-4A4E-B5BF-4A4722326C8F}" type="datetimeFigureOut">
              <a:rPr lang="en-US" smtClean="0"/>
              <a:t>7/4/2018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106398580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B6438E-6D2F-4A4E-B5BF-4A4722326C8F}" type="datetimeFigureOut">
              <a:rPr lang="en-US" smtClean="0"/>
              <a:t>7/4/2018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57997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6438E-6D2F-4A4E-B5BF-4A4722326C8F}" type="datetimeFigureOut">
              <a:rPr lang="en-US" smtClean="0"/>
              <a:t>7/4/2018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76161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C9B6438E-6D2F-4A4E-B5BF-4A4722326C8F}" type="datetimeFigureOut">
              <a:rPr lang="en-US" smtClean="0"/>
              <a:t>7/4/2018</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8AC04AAF-70ED-4108-8709-FA1E5718E63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159185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C9B6438E-6D2F-4A4E-B5BF-4A4722326C8F}" type="datetimeFigureOut">
              <a:rPr lang="en-US" smtClean="0"/>
              <a:t>7/4/2018</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8AC04AAF-70ED-4108-8709-FA1E5718E638}" type="slidenum">
              <a:rPr lang="en-US" smtClean="0"/>
              <a:t>‹#›</a:t>
            </a:fld>
            <a:endParaRPr lang="en-US"/>
          </a:p>
        </p:txBody>
      </p:sp>
    </p:spTree>
    <p:extLst>
      <p:ext uri="{BB962C8B-B14F-4D97-AF65-F5344CB8AC3E}">
        <p14:creationId xmlns:p14="http://schemas.microsoft.com/office/powerpoint/2010/main" val="281130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9B6438E-6D2F-4A4E-B5BF-4A4722326C8F}" type="datetimeFigureOut">
              <a:rPr lang="en-US" smtClean="0"/>
              <a:t>7/4/2018</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AC04AAF-70ED-4108-8709-FA1E5718E63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36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4 Summary</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7985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to ask when critically evaluating the introduction</a:t>
            </a:r>
          </a:p>
        </p:txBody>
      </p:sp>
      <p:sp>
        <p:nvSpPr>
          <p:cNvPr id="3" name="Content Placeholder 2"/>
          <p:cNvSpPr>
            <a:spLocks noGrp="1"/>
          </p:cNvSpPr>
          <p:nvPr>
            <p:ph idx="1"/>
          </p:nvPr>
        </p:nvSpPr>
        <p:spPr/>
        <p:txBody>
          <a:bodyPr>
            <a:normAutofit lnSpcReduction="10000"/>
          </a:bodyPr>
          <a:lstStyle/>
          <a:p>
            <a:r>
              <a:rPr lang="en-US" dirty="0"/>
              <a:t>Authors’ claim: The hypothesis follows logically from theory or past research</a:t>
            </a:r>
          </a:p>
          <a:p>
            <a:pPr lvl="1"/>
            <a:r>
              <a:rPr lang="en-US" dirty="0"/>
              <a:t>Your questions:</a:t>
            </a:r>
          </a:p>
          <a:p>
            <a:pPr lvl="2"/>
            <a:r>
              <a:rPr lang="en-US" dirty="0"/>
              <a:t>Could a different hypothesis follow logically from theory or past research?</a:t>
            </a:r>
          </a:p>
          <a:p>
            <a:pPr lvl="2"/>
            <a:r>
              <a:rPr lang="en-US" dirty="0"/>
              <a:t>If the claim is that the hypothesis follows logically from a certain theory, </a:t>
            </a:r>
          </a:p>
          <a:p>
            <a:pPr lvl="3"/>
            <a:r>
              <a:rPr lang="en-US" dirty="0"/>
              <a:t>Does that hypothesis really follow from that theory?</a:t>
            </a:r>
          </a:p>
          <a:p>
            <a:pPr lvl="3"/>
            <a:r>
              <a:rPr lang="en-US" dirty="0"/>
              <a:t>Could another theory or model predict that same outcome?</a:t>
            </a:r>
          </a:p>
          <a:p>
            <a:r>
              <a:rPr lang="en-US" dirty="0"/>
              <a:t>Authors’ claim:  We have found the best way to test the hypothesis </a:t>
            </a:r>
          </a:p>
          <a:p>
            <a:pPr lvl="1"/>
            <a:r>
              <a:rPr lang="en-US" dirty="0"/>
              <a:t>Your questions:</a:t>
            </a:r>
          </a:p>
          <a:p>
            <a:pPr lvl="2"/>
            <a:r>
              <a:rPr lang="en-US" dirty="0"/>
              <a:t>How would I test that hypothesis? Is my way better?</a:t>
            </a:r>
          </a:p>
          <a:p>
            <a:pPr lvl="2"/>
            <a:r>
              <a:rPr lang="en-US" dirty="0"/>
              <a:t>What problems are there with how they are testing the hypothesis?</a:t>
            </a:r>
          </a:p>
          <a:p>
            <a:pPr lvl="2"/>
            <a:endParaRPr lang="en-US" dirty="0"/>
          </a:p>
        </p:txBody>
      </p:sp>
    </p:spTree>
    <p:extLst>
      <p:ext uri="{BB962C8B-B14F-4D97-AF65-F5344CB8AC3E}">
        <p14:creationId xmlns:p14="http://schemas.microsoft.com/office/powerpoint/2010/main" val="61659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to Ask When critically evaluating the method section</a:t>
            </a:r>
          </a:p>
        </p:txBody>
      </p:sp>
      <p:sp>
        <p:nvSpPr>
          <p:cNvPr id="3" name="Content Placeholder 2"/>
          <p:cNvSpPr>
            <a:spLocks noGrp="1"/>
          </p:cNvSpPr>
          <p:nvPr>
            <p:ph idx="1"/>
          </p:nvPr>
        </p:nvSpPr>
        <p:spPr/>
        <p:txBody>
          <a:bodyPr/>
          <a:lstStyle/>
          <a:p>
            <a:r>
              <a:rPr lang="en-US" dirty="0"/>
              <a:t>Question the construct validity of the measures and manipulations</a:t>
            </a:r>
          </a:p>
          <a:p>
            <a:pPr lvl="1"/>
            <a:r>
              <a:rPr lang="en-US" dirty="0"/>
              <a:t>Are the measures reliable and well –accepted?</a:t>
            </a:r>
          </a:p>
          <a:p>
            <a:pPr lvl="1"/>
            <a:r>
              <a:rPr lang="en-US" dirty="0"/>
              <a:t>What is the evidence for the measure’s validity?</a:t>
            </a:r>
          </a:p>
          <a:p>
            <a:pPr lvl="1"/>
            <a:r>
              <a:rPr lang="en-US" dirty="0"/>
              <a:t>What is the evidence for the manipulation’s validity?</a:t>
            </a:r>
          </a:p>
          <a:p>
            <a:r>
              <a:rPr lang="en-US" dirty="0"/>
              <a:t>Question how easy it would have been for participants to have played along with the hypothesis.</a:t>
            </a:r>
          </a:p>
        </p:txBody>
      </p:sp>
    </p:spTree>
    <p:extLst>
      <p:ext uri="{BB962C8B-B14F-4D97-AF65-F5344CB8AC3E}">
        <p14:creationId xmlns:p14="http://schemas.microsoft.com/office/powerpoint/2010/main" val="143329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to ask when critically evaluating the results section</a:t>
            </a:r>
          </a:p>
        </p:txBody>
      </p:sp>
      <p:sp>
        <p:nvSpPr>
          <p:cNvPr id="3" name="Content Placeholder 2"/>
          <p:cNvSpPr>
            <a:spLocks noGrp="1"/>
          </p:cNvSpPr>
          <p:nvPr>
            <p:ph idx="1"/>
          </p:nvPr>
        </p:nvSpPr>
        <p:spPr/>
        <p:txBody>
          <a:bodyPr/>
          <a:lstStyle/>
          <a:p>
            <a:r>
              <a:rPr lang="en-US" dirty="0"/>
              <a:t>Question any null results</a:t>
            </a:r>
          </a:p>
          <a:p>
            <a:pPr lvl="1"/>
            <a:r>
              <a:rPr lang="en-US" dirty="0"/>
              <a:t>Failing to find significant result may mean failing to have enough power</a:t>
            </a:r>
          </a:p>
          <a:p>
            <a:r>
              <a:rPr lang="en-US" dirty="0"/>
              <a:t>Question significant results</a:t>
            </a:r>
          </a:p>
          <a:p>
            <a:pPr lvl="1"/>
            <a:r>
              <a:rPr lang="en-US" dirty="0"/>
              <a:t>Did they use a significance level greater than .05?</a:t>
            </a:r>
          </a:p>
          <a:p>
            <a:pPr lvl="1"/>
            <a:r>
              <a:rPr lang="en-US" dirty="0"/>
              <a:t>Did they do many analyses? (If so, at least one would be significant by chance alone.)</a:t>
            </a:r>
          </a:p>
        </p:txBody>
      </p:sp>
    </p:spTree>
    <p:extLst>
      <p:ext uri="{BB962C8B-B14F-4D97-AF65-F5344CB8AC3E}">
        <p14:creationId xmlns:p14="http://schemas.microsoft.com/office/powerpoint/2010/main" val="2838600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to ask when critically evaluating the discussion section</a:t>
            </a:r>
          </a:p>
        </p:txBody>
      </p:sp>
      <p:sp>
        <p:nvSpPr>
          <p:cNvPr id="3" name="Content Placeholder 2"/>
          <p:cNvSpPr>
            <a:spLocks noGrp="1"/>
          </p:cNvSpPr>
          <p:nvPr>
            <p:ph idx="1"/>
          </p:nvPr>
        </p:nvSpPr>
        <p:spPr/>
        <p:txBody>
          <a:bodyPr/>
          <a:lstStyle/>
          <a:p>
            <a:r>
              <a:rPr lang="en-US" dirty="0"/>
              <a:t>Were there other explanations of the findings that the authors did not consider?</a:t>
            </a:r>
          </a:p>
          <a:p>
            <a:r>
              <a:rPr lang="en-US" dirty="0"/>
              <a:t>Were there results that the authors did not try to explain?</a:t>
            </a:r>
          </a:p>
          <a:p>
            <a:r>
              <a:rPr lang="en-US" dirty="0"/>
              <a:t>Were there weaknesses or limitations of the study (e.g., their sample did not include women) that the authors did not discuss? </a:t>
            </a:r>
          </a:p>
        </p:txBody>
      </p:sp>
    </p:spTree>
    <p:extLst>
      <p:ext uri="{BB962C8B-B14F-4D97-AF65-F5344CB8AC3E}">
        <p14:creationId xmlns:p14="http://schemas.microsoft.com/office/powerpoint/2010/main" val="3183824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justify doing a direct replication?</a:t>
            </a:r>
          </a:p>
        </p:txBody>
      </p:sp>
      <p:sp>
        <p:nvSpPr>
          <p:cNvPr id="3" name="Content Placeholder 2"/>
          <p:cNvSpPr>
            <a:spLocks noGrp="1"/>
          </p:cNvSpPr>
          <p:nvPr>
            <p:ph idx="1"/>
          </p:nvPr>
        </p:nvSpPr>
        <p:spPr/>
        <p:txBody>
          <a:bodyPr/>
          <a:lstStyle/>
          <a:p>
            <a:r>
              <a:rPr lang="en-US" dirty="0"/>
              <a:t>A science must produce replicable findings.  We only know that we have replicable findings if studies are replicated.</a:t>
            </a:r>
          </a:p>
          <a:p>
            <a:r>
              <a:rPr lang="en-US" dirty="0"/>
              <a:t>Currently, there seems to be a replication crisis in psychology (and other sciences) because results are often not replicating.  A study’s findings may not replicate because that study’s findings were the result of </a:t>
            </a:r>
          </a:p>
          <a:p>
            <a:pPr lvl="1"/>
            <a:r>
              <a:rPr lang="en-US" dirty="0"/>
              <a:t>Type 1 error</a:t>
            </a:r>
          </a:p>
          <a:p>
            <a:pPr lvl="1"/>
            <a:r>
              <a:rPr lang="en-US" dirty="0"/>
              <a:t>Type 2 error</a:t>
            </a:r>
          </a:p>
          <a:p>
            <a:pPr lvl="1"/>
            <a:r>
              <a:rPr lang="en-US" dirty="0"/>
              <a:t>Fraud </a:t>
            </a:r>
          </a:p>
          <a:p>
            <a:pPr lvl="1"/>
            <a:endParaRPr lang="en-US" dirty="0"/>
          </a:p>
        </p:txBody>
      </p:sp>
    </p:spTree>
    <p:extLst>
      <p:ext uri="{BB962C8B-B14F-4D97-AF65-F5344CB8AC3E}">
        <p14:creationId xmlns:p14="http://schemas.microsoft.com/office/powerpoint/2010/main" val="211566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could justify doing a SYSTEMATIC replication?</a:t>
            </a:r>
          </a:p>
        </p:txBody>
      </p:sp>
      <p:sp>
        <p:nvSpPr>
          <p:cNvPr id="3" name="Content Placeholder 2"/>
          <p:cNvSpPr>
            <a:spLocks noGrp="1"/>
          </p:cNvSpPr>
          <p:nvPr>
            <p:ph idx="1"/>
          </p:nvPr>
        </p:nvSpPr>
        <p:spPr/>
        <p:txBody>
          <a:bodyPr/>
          <a:lstStyle/>
          <a:p>
            <a:r>
              <a:rPr lang="en-US" dirty="0"/>
              <a:t>Null results could be due to lack of power, so a study could be replicated using a more powerful study (e.g., a study that had more participants, more reliable measures, more controlled conditions, or a more powerful design)</a:t>
            </a:r>
          </a:p>
          <a:p>
            <a:r>
              <a:rPr lang="en-US" dirty="0"/>
              <a:t>External validity concerns could be addressed by repeating the study with a different participant population or a different setting (real life rather than the lab).</a:t>
            </a:r>
          </a:p>
          <a:p>
            <a:r>
              <a:rPr lang="en-US" dirty="0"/>
              <a:t>Construct validity concerns due to participants being suspicious about the study could be addressed by moving a lab study into the field or by using a more convincing cover story.</a:t>
            </a:r>
          </a:p>
        </p:txBody>
      </p:sp>
    </p:spTree>
    <p:extLst>
      <p:ext uri="{BB962C8B-B14F-4D97-AF65-F5344CB8AC3E}">
        <p14:creationId xmlns:p14="http://schemas.microsoft.com/office/powerpoint/2010/main" val="435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could justify doing a CONCEPTUAL replication?</a:t>
            </a:r>
          </a:p>
        </p:txBody>
      </p:sp>
      <p:sp>
        <p:nvSpPr>
          <p:cNvPr id="3" name="Content Placeholder 2"/>
          <p:cNvSpPr>
            <a:spLocks noGrp="1"/>
          </p:cNvSpPr>
          <p:nvPr>
            <p:ph idx="1"/>
          </p:nvPr>
        </p:nvSpPr>
        <p:spPr/>
        <p:txBody>
          <a:bodyPr/>
          <a:lstStyle/>
          <a:p>
            <a:r>
              <a:rPr lang="en-US" dirty="0"/>
              <a:t>No measure of a construct is perfect—and no manipulation of a construct is perfect.  Therefore, repeating the study using different manipulations or measures would strengthen our confidence in the results. </a:t>
            </a:r>
          </a:p>
          <a:p>
            <a:pPr lvl="1"/>
            <a:r>
              <a:rPr lang="en-US" dirty="0"/>
              <a:t>A conceptual replication would especially be justified if there were concerns about the measures or manipulations used in original study.</a:t>
            </a:r>
          </a:p>
          <a:p>
            <a:pPr marL="457200" lvl="1" indent="0">
              <a:buNone/>
            </a:pPr>
            <a:endParaRPr lang="en-US" dirty="0"/>
          </a:p>
        </p:txBody>
      </p:sp>
    </p:spTree>
    <p:extLst>
      <p:ext uri="{BB962C8B-B14F-4D97-AF65-F5344CB8AC3E}">
        <p14:creationId xmlns:p14="http://schemas.microsoft.com/office/powerpoint/2010/main" val="83788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LOOK AT SEVERAL ARTICLES BEFORE YOU COMMIT TO ONE</a:t>
            </a:r>
          </a:p>
        </p:txBody>
      </p:sp>
      <p:sp>
        <p:nvSpPr>
          <p:cNvPr id="3" name="Content Placeholder 2"/>
          <p:cNvSpPr>
            <a:spLocks noGrp="1"/>
          </p:cNvSpPr>
          <p:nvPr>
            <p:ph idx="1"/>
          </p:nvPr>
        </p:nvSpPr>
        <p:spPr/>
        <p:txBody>
          <a:bodyPr/>
          <a:lstStyle/>
          <a:p>
            <a:pPr lvl="1"/>
            <a:r>
              <a:rPr lang="en-US" dirty="0"/>
              <a:t>You will find some articles easier to read than others</a:t>
            </a:r>
          </a:p>
          <a:p>
            <a:pPr lvl="2"/>
            <a:r>
              <a:rPr lang="en-US" dirty="0"/>
              <a:t>Some require background knowledge that you do not yet have.</a:t>
            </a:r>
          </a:p>
          <a:p>
            <a:pPr lvl="2"/>
            <a:r>
              <a:rPr lang="en-US" dirty="0"/>
              <a:t>Some are much longer than others.</a:t>
            </a:r>
          </a:p>
          <a:p>
            <a:pPr lvl="1"/>
            <a:r>
              <a:rPr lang="en-US" dirty="0"/>
              <a:t>You will find some articles more interesting than others</a:t>
            </a:r>
          </a:p>
          <a:p>
            <a:pPr lvl="2"/>
            <a:r>
              <a:rPr lang="en-US" dirty="0"/>
              <a:t>You will find some topics more interesting than others.</a:t>
            </a:r>
          </a:p>
          <a:p>
            <a:pPr lvl="2"/>
            <a:r>
              <a:rPr lang="en-US" dirty="0"/>
              <a:t>Some researchers write better than others.</a:t>
            </a:r>
          </a:p>
        </p:txBody>
      </p:sp>
    </p:spTree>
    <p:extLst>
      <p:ext uri="{BB962C8B-B14F-4D97-AF65-F5344CB8AC3E}">
        <p14:creationId xmlns:p14="http://schemas.microsoft.com/office/powerpoint/2010/main" val="409652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READ The title 	</a:t>
            </a:r>
          </a:p>
        </p:txBody>
      </p:sp>
      <p:sp>
        <p:nvSpPr>
          <p:cNvPr id="3" name="Content Placeholder 2"/>
          <p:cNvSpPr>
            <a:spLocks noGrp="1"/>
          </p:cNvSpPr>
          <p:nvPr>
            <p:ph idx="1"/>
          </p:nvPr>
        </p:nvSpPr>
        <p:spPr/>
        <p:txBody>
          <a:bodyPr/>
          <a:lstStyle/>
          <a:p>
            <a:r>
              <a:rPr lang="en-US" dirty="0"/>
              <a:t>Helps you choose the article you want to read</a:t>
            </a:r>
          </a:p>
          <a:p>
            <a:pPr lvl="1"/>
            <a:r>
              <a:rPr lang="en-US" dirty="0"/>
              <a:t>If the title does not interest you, you probably will not be interested in reading the entire article.</a:t>
            </a:r>
          </a:p>
          <a:p>
            <a:r>
              <a:rPr lang="en-US" dirty="0"/>
              <a:t>If the title interests you, read the </a:t>
            </a:r>
            <a:r>
              <a:rPr lang="en-US" dirty="0">
                <a:hlinkClick r:id="rId2" action="ppaction://hlinksldjump"/>
              </a:rPr>
              <a:t>Abstract</a:t>
            </a:r>
            <a:r>
              <a:rPr lang="en-US" dirty="0"/>
              <a:t>.</a:t>
            </a:r>
          </a:p>
        </p:txBody>
      </p:sp>
    </p:spTree>
    <p:extLst>
      <p:ext uri="{BB962C8B-B14F-4D97-AF65-F5344CB8AC3E}">
        <p14:creationId xmlns:p14="http://schemas.microsoft.com/office/powerpoint/2010/main" val="368578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abstract?</a:t>
            </a:r>
          </a:p>
        </p:txBody>
      </p:sp>
      <p:sp>
        <p:nvSpPr>
          <p:cNvPr id="3" name="Content Placeholder 2"/>
          <p:cNvSpPr>
            <a:spLocks noGrp="1"/>
          </p:cNvSpPr>
          <p:nvPr>
            <p:ph idx="1"/>
          </p:nvPr>
        </p:nvSpPr>
        <p:spPr/>
        <p:txBody>
          <a:bodyPr/>
          <a:lstStyle/>
          <a:p>
            <a:r>
              <a:rPr lang="en-US" dirty="0"/>
              <a:t>One paragraph summary of an article that usually appears on the first page of a journal article. </a:t>
            </a:r>
          </a:p>
          <a:p>
            <a:r>
              <a:rPr lang="en-US" dirty="0"/>
              <a:t>If your article does not have an Abstract, it is probably </a:t>
            </a:r>
            <a:r>
              <a:rPr lang="en-US" b="1" u="sng" dirty="0">
                <a:solidFill>
                  <a:srgbClr val="FF0000"/>
                </a:solidFill>
              </a:rPr>
              <a:t>not</a:t>
            </a:r>
            <a:r>
              <a:rPr lang="en-US" dirty="0"/>
              <a:t> a scientific journal article.</a:t>
            </a:r>
          </a:p>
        </p:txBody>
      </p:sp>
    </p:spTree>
    <p:extLst>
      <p:ext uri="{BB962C8B-B14F-4D97-AF65-F5344CB8AC3E}">
        <p14:creationId xmlns:p14="http://schemas.microsoft.com/office/powerpoint/2010/main" val="250113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expect in an article’s introduction</a:t>
            </a:r>
          </a:p>
        </p:txBody>
      </p:sp>
      <p:sp>
        <p:nvSpPr>
          <p:cNvPr id="3" name="Content Placeholder 2"/>
          <p:cNvSpPr>
            <a:spLocks noGrp="1"/>
          </p:cNvSpPr>
          <p:nvPr>
            <p:ph idx="1"/>
          </p:nvPr>
        </p:nvSpPr>
        <p:spPr/>
        <p:txBody>
          <a:bodyPr/>
          <a:lstStyle/>
          <a:p>
            <a:r>
              <a:rPr lang="en-US" dirty="0"/>
              <a:t>The Introduction is a “Why We Did It” section. It should tell you</a:t>
            </a:r>
          </a:p>
          <a:p>
            <a:pPr lvl="1"/>
            <a:r>
              <a:rPr lang="en-US" dirty="0"/>
              <a:t>What the hypothesis is </a:t>
            </a:r>
          </a:p>
          <a:p>
            <a:pPr lvl="1"/>
            <a:r>
              <a:rPr lang="en-US" dirty="0"/>
              <a:t>Why the hypothesis makes sense</a:t>
            </a:r>
          </a:p>
          <a:p>
            <a:pPr lvl="1"/>
            <a:r>
              <a:rPr lang="en-US" dirty="0"/>
              <a:t>Why the hypothesis should be tested </a:t>
            </a:r>
          </a:p>
          <a:p>
            <a:pPr lvl="1"/>
            <a:r>
              <a:rPr lang="en-US" dirty="0"/>
              <a:t>Why the author’s approach to testing the hypothesis makes sense</a:t>
            </a:r>
          </a:p>
          <a:p>
            <a:r>
              <a:rPr lang="en-US" dirty="0"/>
              <a:t>The Introduction will probably be the hardest part of the article for you to understand.</a:t>
            </a:r>
          </a:p>
        </p:txBody>
      </p:sp>
    </p:spTree>
    <p:extLst>
      <p:ext uri="{BB962C8B-B14F-4D97-AF65-F5344CB8AC3E}">
        <p14:creationId xmlns:p14="http://schemas.microsoft.com/office/powerpoint/2010/main" val="81855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492132"/>
          </a:xfrm>
        </p:spPr>
        <p:txBody>
          <a:bodyPr>
            <a:noAutofit/>
          </a:bodyPr>
          <a:lstStyle/>
          <a:p>
            <a:r>
              <a:rPr lang="en-US" sz="4000" dirty="0"/>
              <a:t>To understand the introduction, You may need to do some background reading</a:t>
            </a:r>
          </a:p>
        </p:txBody>
      </p:sp>
      <p:sp>
        <p:nvSpPr>
          <p:cNvPr id="3" name="Content Placeholder 2"/>
          <p:cNvSpPr>
            <a:spLocks noGrp="1"/>
          </p:cNvSpPr>
          <p:nvPr>
            <p:ph idx="1"/>
          </p:nvPr>
        </p:nvSpPr>
        <p:spPr/>
        <p:txBody>
          <a:bodyPr/>
          <a:lstStyle/>
          <a:p>
            <a:r>
              <a:rPr lang="en-US" dirty="0"/>
              <a:t>Authors often assume that you already know the studies and theories that they discuss. If you do not, you may have to look up those articles and theories (sometimes, you need to go backwards to go forwards).</a:t>
            </a:r>
          </a:p>
          <a:p>
            <a:pPr lvl="1"/>
            <a:r>
              <a:rPr lang="en-US" dirty="0"/>
              <a:t>Rather than reading the original sources, you may be able to get by with reading a textbook summary or a Wikipedia entry.</a:t>
            </a:r>
          </a:p>
          <a:p>
            <a:pPr lvl="1"/>
            <a:r>
              <a:rPr lang="en-US" dirty="0"/>
              <a:t>Once you have the necessary background for understanding one article, you probably have the background for understanding a whole family of related articles.</a:t>
            </a:r>
          </a:p>
        </p:txBody>
      </p:sp>
    </p:spTree>
    <p:extLst>
      <p:ext uri="{BB962C8B-B14F-4D97-AF65-F5344CB8AC3E}">
        <p14:creationId xmlns:p14="http://schemas.microsoft.com/office/powerpoint/2010/main" val="185164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a method section </a:t>
            </a:r>
          </a:p>
        </p:txBody>
      </p:sp>
      <p:sp>
        <p:nvSpPr>
          <p:cNvPr id="3" name="Content Placeholder 2"/>
          <p:cNvSpPr>
            <a:spLocks noGrp="1"/>
          </p:cNvSpPr>
          <p:nvPr>
            <p:ph idx="1"/>
          </p:nvPr>
        </p:nvSpPr>
        <p:spPr/>
        <p:txBody>
          <a:bodyPr/>
          <a:lstStyle/>
          <a:p>
            <a:r>
              <a:rPr lang="en-US" dirty="0"/>
              <a:t>It’s a “How we did” section that tells you what was done to whom.</a:t>
            </a:r>
          </a:p>
          <a:p>
            <a:r>
              <a:rPr lang="en-US" dirty="0"/>
              <a:t> The two main elements are</a:t>
            </a:r>
          </a:p>
          <a:p>
            <a:pPr marL="800100" lvl="1" indent="-342900">
              <a:buFont typeface="+mj-lt"/>
              <a:buAutoNum type="arabicPeriod"/>
            </a:pPr>
            <a:r>
              <a:rPr lang="en-US" dirty="0"/>
              <a:t>Who the participants were (in terms of how they were recruited and in terms of characteristics like age and gender), and</a:t>
            </a:r>
          </a:p>
          <a:p>
            <a:pPr marL="800100" lvl="1" indent="-342900">
              <a:buFont typeface="+mj-lt"/>
              <a:buAutoNum type="arabicPeriod"/>
            </a:pPr>
            <a:r>
              <a:rPr lang="en-US" dirty="0"/>
              <a:t>What the participants were told, shown, and asked to do.</a:t>
            </a:r>
          </a:p>
          <a:p>
            <a:r>
              <a:rPr lang="en-US" dirty="0"/>
              <a:t>The method section should be a detailed enough recipe for the study that you could, after reading it, repeat the study. </a:t>
            </a:r>
          </a:p>
        </p:txBody>
      </p:sp>
    </p:spTree>
    <p:extLst>
      <p:ext uri="{BB962C8B-B14F-4D97-AF65-F5344CB8AC3E}">
        <p14:creationId xmlns:p14="http://schemas.microsoft.com/office/powerpoint/2010/main" val="388441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in the results section?	</a:t>
            </a:r>
          </a:p>
        </p:txBody>
      </p:sp>
      <p:sp>
        <p:nvSpPr>
          <p:cNvPr id="3" name="Content Placeholder 2"/>
          <p:cNvSpPr>
            <a:spLocks noGrp="1"/>
          </p:cNvSpPr>
          <p:nvPr>
            <p:ph idx="1"/>
          </p:nvPr>
        </p:nvSpPr>
        <p:spPr/>
        <p:txBody>
          <a:bodyPr/>
          <a:lstStyle/>
          <a:p>
            <a:r>
              <a:rPr lang="en-US" dirty="0"/>
              <a:t>This is the “What we found” section:</a:t>
            </a:r>
          </a:p>
          <a:p>
            <a:r>
              <a:rPr lang="en-US" dirty="0"/>
              <a:t>The main focus should be on telling the reader whether the results support the hypothesis.</a:t>
            </a:r>
          </a:p>
          <a:p>
            <a:r>
              <a:rPr lang="en-US" dirty="0"/>
              <a:t>Sometimes, the results section has three parts:</a:t>
            </a:r>
          </a:p>
          <a:p>
            <a:pPr marL="800100" lvl="1" indent="-342900">
              <a:buFont typeface="+mj-lt"/>
              <a:buAutoNum type="arabicPeriod"/>
            </a:pPr>
            <a:r>
              <a:rPr lang="en-US" dirty="0"/>
              <a:t>Explaining what individual scores mean (how participants’ behaviors were transformed into a score for that participant),</a:t>
            </a:r>
          </a:p>
          <a:p>
            <a:pPr marL="800100" lvl="1" indent="-342900">
              <a:buFont typeface="+mj-lt"/>
              <a:buAutoNum type="arabicPeriod"/>
            </a:pPr>
            <a:r>
              <a:rPr lang="en-US" dirty="0"/>
              <a:t> Stating what analysis was done and providing information justifying that analysis, and </a:t>
            </a:r>
          </a:p>
          <a:p>
            <a:pPr marL="800100" lvl="1" indent="-342900">
              <a:buFont typeface="+mj-lt"/>
              <a:buAutoNum type="arabicPeriod"/>
            </a:pPr>
            <a:r>
              <a:rPr lang="en-US" dirty="0"/>
              <a:t>Stating whether the results support the hypothesis</a:t>
            </a:r>
          </a:p>
          <a:p>
            <a:r>
              <a:rPr lang="en-US" dirty="0"/>
              <a:t>Even if the study uses statistics that you don’t understand, the author should make it easy for you to understand whether the results supported the hypothesis. </a:t>
            </a:r>
          </a:p>
        </p:txBody>
      </p:sp>
    </p:spTree>
    <p:extLst>
      <p:ext uri="{BB962C8B-B14F-4D97-AF65-F5344CB8AC3E}">
        <p14:creationId xmlns:p14="http://schemas.microsoft.com/office/powerpoint/2010/main" val="216159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discussion section?</a:t>
            </a:r>
          </a:p>
        </p:txBody>
      </p:sp>
      <p:sp>
        <p:nvSpPr>
          <p:cNvPr id="3" name="Content Placeholder 2"/>
          <p:cNvSpPr>
            <a:spLocks noGrp="1"/>
          </p:cNvSpPr>
          <p:nvPr>
            <p:ph idx="1"/>
          </p:nvPr>
        </p:nvSpPr>
        <p:spPr/>
        <p:txBody>
          <a:bodyPr/>
          <a:lstStyle/>
          <a:p>
            <a:r>
              <a:rPr lang="en-US" dirty="0"/>
              <a:t>It integrates the Introduction with the </a:t>
            </a:r>
            <a:r>
              <a:rPr lang="en-US" dirty="0" err="1"/>
              <a:t>Resultd</a:t>
            </a:r>
            <a:r>
              <a:rPr lang="en-US" dirty="0"/>
              <a:t> section</a:t>
            </a:r>
          </a:p>
          <a:p>
            <a:r>
              <a:rPr lang="en-US" dirty="0"/>
              <a:t>Often, involves 3 sections</a:t>
            </a:r>
          </a:p>
          <a:p>
            <a:pPr marL="800100" lvl="1" indent="-342900">
              <a:buFont typeface="+mj-lt"/>
              <a:buAutoNum type="arabicPeriod"/>
            </a:pPr>
            <a:r>
              <a:rPr lang="en-US" dirty="0"/>
              <a:t>Whether the hypothesis was supported;</a:t>
            </a:r>
          </a:p>
          <a:p>
            <a:pPr marL="800100" lvl="1" indent="-342900">
              <a:buFont typeface="+mj-lt"/>
              <a:buAutoNum type="arabicPeriod"/>
            </a:pPr>
            <a:r>
              <a:rPr lang="en-US" dirty="0"/>
              <a:t>Strengths of the study, weaknesses of the study (alternative explanations for the findings), limitations of the study (the findings might not apply to certain situations or populations),  suggestions for future research;  and</a:t>
            </a:r>
          </a:p>
          <a:p>
            <a:pPr marL="800100" lvl="1" indent="-342900">
              <a:buFont typeface="+mj-lt"/>
              <a:buAutoNum type="arabicPeriod"/>
            </a:pPr>
            <a:r>
              <a:rPr lang="en-US" dirty="0"/>
              <a:t>Implications of the study for real life and for psychological science.</a:t>
            </a:r>
          </a:p>
          <a:p>
            <a:endParaRPr lang="en-US" dirty="0"/>
          </a:p>
        </p:txBody>
      </p:sp>
    </p:spTree>
    <p:extLst>
      <p:ext uri="{BB962C8B-B14F-4D97-AF65-F5344CB8AC3E}">
        <p14:creationId xmlns:p14="http://schemas.microsoft.com/office/powerpoint/2010/main" val="62616620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169</TotalTime>
  <Words>1131</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Gill Sans MT</vt:lpstr>
      <vt:lpstr>Impact</vt:lpstr>
      <vt:lpstr>Badge</vt:lpstr>
      <vt:lpstr>Chapter 4 Summary</vt:lpstr>
      <vt:lpstr> LOOK AT SEVERAL ARTICLES BEFORE YOU COMMIT TO ONE</vt:lpstr>
      <vt:lpstr> READ The title  </vt:lpstr>
      <vt:lpstr>What is an abstract?</vt:lpstr>
      <vt:lpstr>what to expect in an article’s introduction</vt:lpstr>
      <vt:lpstr>To understand the introduction, You may need to do some background reading</vt:lpstr>
      <vt:lpstr>What’s a method section </vt:lpstr>
      <vt:lpstr>what’s in the results section? </vt:lpstr>
      <vt:lpstr>What’s the discussion section?</vt:lpstr>
      <vt:lpstr>Questions to ask when critically evaluating the introduction</vt:lpstr>
      <vt:lpstr>Questions to Ask When critically evaluating the method section</vt:lpstr>
      <vt:lpstr>Questions to ask when critically evaluating the results section</vt:lpstr>
      <vt:lpstr>Questions to ask when critically evaluating the discussion section</vt:lpstr>
      <vt:lpstr>What could justify doing a direct replication?</vt:lpstr>
      <vt:lpstr>What could justify doing a SYSTEMATIC replication?</vt:lpstr>
      <vt:lpstr>What could justify doing a CONCEPTUAL replication?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Summary</dc:title>
  <dc:creator>mitchell@clarion.edu;jjolley@clarion.edu</dc:creator>
  <cp:lastModifiedBy>Mark Mitchell</cp:lastModifiedBy>
  <cp:revision>25</cp:revision>
  <dcterms:created xsi:type="dcterms:W3CDTF">2017-09-21T01:47:17Z</dcterms:created>
  <dcterms:modified xsi:type="dcterms:W3CDTF">2018-07-04T14:38:44Z</dcterms:modified>
</cp:coreProperties>
</file>