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handoutMasterIdLst>
    <p:handoutMasterId r:id="rId40"/>
  </p:handoutMasterIdLst>
  <p:sldIdLst>
    <p:sldId id="256" r:id="rId2"/>
    <p:sldId id="262" r:id="rId3"/>
    <p:sldId id="276" r:id="rId4"/>
    <p:sldId id="264" r:id="rId5"/>
    <p:sldId id="275" r:id="rId6"/>
    <p:sldId id="263" r:id="rId7"/>
    <p:sldId id="332" r:id="rId8"/>
    <p:sldId id="289" r:id="rId9"/>
    <p:sldId id="292" r:id="rId10"/>
    <p:sldId id="374" r:id="rId11"/>
    <p:sldId id="377" r:id="rId12"/>
    <p:sldId id="378" r:id="rId13"/>
    <p:sldId id="280" r:id="rId14"/>
    <p:sldId id="290" r:id="rId15"/>
    <p:sldId id="291" r:id="rId16"/>
    <p:sldId id="293" r:id="rId17"/>
    <p:sldId id="296" r:id="rId18"/>
    <p:sldId id="265" r:id="rId19"/>
    <p:sldId id="272" r:id="rId20"/>
    <p:sldId id="375" r:id="rId21"/>
    <p:sldId id="286" r:id="rId22"/>
    <p:sldId id="258" r:id="rId23"/>
    <p:sldId id="376" r:id="rId24"/>
    <p:sldId id="379" r:id="rId25"/>
    <p:sldId id="327" r:id="rId26"/>
    <p:sldId id="333" r:id="rId27"/>
    <p:sldId id="260" r:id="rId28"/>
    <p:sldId id="365" r:id="rId29"/>
    <p:sldId id="358" r:id="rId30"/>
    <p:sldId id="366" r:id="rId31"/>
    <p:sldId id="367" r:id="rId32"/>
    <p:sldId id="368" r:id="rId33"/>
    <p:sldId id="369" r:id="rId34"/>
    <p:sldId id="361" r:id="rId35"/>
    <p:sldId id="370" r:id="rId36"/>
    <p:sldId id="371" r:id="rId37"/>
    <p:sldId id="373"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4D4D4D"/>
    <a:srgbClr val="DDDDDD"/>
    <a:srgbClr val="FFFF66"/>
    <a:srgbClr val="F8F8F8"/>
    <a:srgbClr val="EAEAEA"/>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3" autoAdjust="0"/>
    <p:restoredTop sz="94660"/>
  </p:normalViewPr>
  <p:slideViewPr>
    <p:cSldViewPr>
      <p:cViewPr varScale="1">
        <p:scale>
          <a:sx n="95" d="100"/>
          <a:sy n="95" d="100"/>
        </p:scale>
        <p:origin x="96" y="30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418"/>
    </p:cViewPr>
  </p:sorterViewPr>
  <p:notesViewPr>
    <p:cSldViewPr>
      <p:cViewPr varScale="1">
        <p:scale>
          <a:sx n="82" d="100"/>
          <a:sy n="82" d="100"/>
        </p:scale>
        <p:origin x="-20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en-US"/>
          </a:p>
        </p:txBody>
      </p:sp>
      <p:sp>
        <p:nvSpPr>
          <p:cNvPr id="13926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87F2921F-45F6-44C6-B777-6081CCDC9202}" type="datetime1">
              <a:rPr lang="en-US" altLang="en-US"/>
              <a:pPr/>
              <a:t>6/6/2023</a:t>
            </a:fld>
            <a:endParaRPr lang="en-US" altLang="en-US"/>
          </a:p>
        </p:txBody>
      </p:sp>
      <p:sp>
        <p:nvSpPr>
          <p:cNvPr id="13926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en-US"/>
          </a:p>
        </p:txBody>
      </p:sp>
      <p:sp>
        <p:nvSpPr>
          <p:cNvPr id="13926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9C4705B1-834A-4A73-AB32-7AB92D0FF23A}" type="slidenum">
              <a:rPr lang="en-US" altLang="en-US"/>
              <a:pPr/>
              <a:t>‹#›</a:t>
            </a:fld>
            <a:endParaRPr lang="en-US" altLang="en-US"/>
          </a:p>
        </p:txBody>
      </p:sp>
    </p:spTree>
    <p:extLst>
      <p:ext uri="{BB962C8B-B14F-4D97-AF65-F5344CB8AC3E}">
        <p14:creationId xmlns:p14="http://schemas.microsoft.com/office/powerpoint/2010/main" val="26195788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12" charset="0"/>
                <a:ea typeface="Arial" pitchFamily="-112" charset="0"/>
                <a:cs typeface="Arial" pitchFamily="-112" charset="0"/>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12" charset="0"/>
                <a:ea typeface="Arial" pitchFamily="-112" charset="0"/>
                <a:cs typeface="Arial" pitchFamily="-112"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12" charset="0"/>
                <a:ea typeface="Arial" pitchFamily="-112" charset="0"/>
                <a:cs typeface="Arial" pitchFamily="-112" charset="0"/>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EDA3559-B8C9-43C0-BCA0-21D1082D2018}" type="slidenum">
              <a:rPr lang="en-US" altLang="en-US"/>
              <a:pPr/>
              <a:t>‹#›</a:t>
            </a:fld>
            <a:endParaRPr lang="en-US" altLang="en-US"/>
          </a:p>
        </p:txBody>
      </p:sp>
    </p:spTree>
    <p:extLst>
      <p:ext uri="{BB962C8B-B14F-4D97-AF65-F5344CB8AC3E}">
        <p14:creationId xmlns:p14="http://schemas.microsoft.com/office/powerpoint/2010/main" val="218662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Arial" pitchFamily="-112" charset="0"/>
        <a:cs typeface="Arial" pitchFamily="-112" charset="0"/>
      </a:defRPr>
    </a:lvl1pPr>
    <a:lvl2pPr marL="457200" algn="l" rtl="0" eaLnBrk="0" fontAlgn="base" hangingPunct="0">
      <a:spcBef>
        <a:spcPct val="30000"/>
      </a:spcBef>
      <a:spcAft>
        <a:spcPct val="0"/>
      </a:spcAft>
      <a:defRPr sz="1200" kern="1200">
        <a:solidFill>
          <a:schemeClr val="tx1"/>
        </a:solidFill>
        <a:latin typeface="Arial" pitchFamily="-112" charset="0"/>
        <a:ea typeface="Arial" pitchFamily="-112" charset="0"/>
        <a:cs typeface="Arial" pitchFamily="-112" charset="0"/>
      </a:defRPr>
    </a:lvl2pPr>
    <a:lvl3pPr marL="914400" algn="l" rtl="0" eaLnBrk="0" fontAlgn="base" hangingPunct="0">
      <a:spcBef>
        <a:spcPct val="30000"/>
      </a:spcBef>
      <a:spcAft>
        <a:spcPct val="0"/>
      </a:spcAft>
      <a:defRPr sz="1200" kern="1200">
        <a:solidFill>
          <a:schemeClr val="tx1"/>
        </a:solidFill>
        <a:latin typeface="Arial" pitchFamily="-112" charset="0"/>
        <a:ea typeface="Arial" pitchFamily="-112" charset="0"/>
        <a:cs typeface="Arial" pitchFamily="-112" charset="0"/>
      </a:defRPr>
    </a:lvl3pPr>
    <a:lvl4pPr marL="1371600" algn="l" rtl="0" eaLnBrk="0" fontAlgn="base" hangingPunct="0">
      <a:spcBef>
        <a:spcPct val="30000"/>
      </a:spcBef>
      <a:spcAft>
        <a:spcPct val="0"/>
      </a:spcAft>
      <a:defRPr sz="1200" kern="1200">
        <a:solidFill>
          <a:schemeClr val="tx1"/>
        </a:solidFill>
        <a:latin typeface="Arial" pitchFamily="-112" charset="0"/>
        <a:ea typeface="Arial" pitchFamily="-112" charset="0"/>
        <a:cs typeface="Arial" pitchFamily="-112" charset="0"/>
      </a:defRPr>
    </a:lvl4pPr>
    <a:lvl5pPr marL="1828800" algn="l" rtl="0" eaLnBrk="0" fontAlgn="base" hangingPunct="0">
      <a:spcBef>
        <a:spcPct val="30000"/>
      </a:spcBef>
      <a:spcAft>
        <a:spcPct val="0"/>
      </a:spcAft>
      <a:defRPr sz="1200" kern="1200">
        <a:solidFill>
          <a:schemeClr val="tx1"/>
        </a:solidFill>
        <a:latin typeface="Arial" pitchFamily="-112" charset="0"/>
        <a:ea typeface="Arial" pitchFamily="-112" charset="0"/>
        <a:cs typeface="Arial" pitchFamily="-112"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55520214-95DB-4A6C-B54E-E926B438B36D}" type="slidenum">
              <a:rPr lang="en-US" altLang="en-US" sz="1200"/>
              <a:pPr eaLnBrk="1" hangingPunct="1"/>
              <a:t>1</a:t>
            </a:fld>
            <a:endParaRPr lang="en-US" altLang="en-US" sz="120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extLst>
      <p:ext uri="{BB962C8B-B14F-4D97-AF65-F5344CB8AC3E}">
        <p14:creationId xmlns:p14="http://schemas.microsoft.com/office/powerpoint/2010/main" val="2167494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extLst>
      <p:ext uri="{BB962C8B-B14F-4D97-AF65-F5344CB8AC3E}">
        <p14:creationId xmlns:p14="http://schemas.microsoft.com/office/powerpoint/2010/main" val="19245404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extLst>
      <p:ext uri="{BB962C8B-B14F-4D97-AF65-F5344CB8AC3E}">
        <p14:creationId xmlns:p14="http://schemas.microsoft.com/office/powerpoint/2010/main" val="1713921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540CA9DA-DB51-4A45-BAB3-36ED7A4E66BD}" type="slidenum">
              <a:rPr lang="en-US" altLang="en-US" sz="1200"/>
              <a:pPr eaLnBrk="1" hangingPunct="1"/>
              <a:t>14</a:t>
            </a:fld>
            <a:endParaRPr lang="en-US" alt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3A12A73B-0AD0-4A8A-B266-FEA03E8BB885}" type="slidenum">
              <a:rPr lang="en-US" altLang="en-US" sz="1200"/>
              <a:pPr eaLnBrk="1" hangingPunct="1"/>
              <a:t>15</a:t>
            </a:fld>
            <a:endParaRPr lang="en-US" alt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65B2FAA2-908F-48B6-8E77-CA474A4DADF6}" type="slidenum">
              <a:rPr lang="en-US" altLang="en-US" sz="1200"/>
              <a:pPr eaLnBrk="1" hangingPunct="1"/>
              <a:t>16</a:t>
            </a:fld>
            <a:endParaRPr lang="en-US" altLang="en-US"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989A3AFA-B30A-4433-9CFA-D518EC91A8C0}" type="slidenum">
              <a:rPr lang="en-US" altLang="en-US" sz="1200"/>
              <a:pPr eaLnBrk="1" hangingPunct="1"/>
              <a:t>2</a:t>
            </a:fld>
            <a:endParaRPr lang="en-US" altLang="en-US" sz="120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extLst>
      <p:ext uri="{BB962C8B-B14F-4D97-AF65-F5344CB8AC3E}">
        <p14:creationId xmlns:p14="http://schemas.microsoft.com/office/powerpoint/2010/main" val="16413175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extLst>
      <p:ext uri="{BB962C8B-B14F-4D97-AF65-F5344CB8AC3E}">
        <p14:creationId xmlns:p14="http://schemas.microsoft.com/office/powerpoint/2010/main" val="16652694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extLst>
      <p:ext uri="{BB962C8B-B14F-4D97-AF65-F5344CB8AC3E}">
        <p14:creationId xmlns:p14="http://schemas.microsoft.com/office/powerpoint/2010/main" val="25158009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F88ED689-87E3-4A20-B1B9-761906CDCB72}" type="slidenum">
              <a:rPr lang="en-US" altLang="en-US" sz="1200"/>
              <a:pPr eaLnBrk="1" hangingPunct="1"/>
              <a:t>3</a:t>
            </a:fld>
            <a:endParaRPr lang="en-US" altLang="en-US" sz="120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4FFE59CE-8530-485C-A018-ADA7F8CAD32F}" type="slidenum">
              <a:rPr lang="en-US" altLang="en-US" sz="1200"/>
              <a:pPr eaLnBrk="1" hangingPunct="1"/>
              <a:t>4</a:t>
            </a:fld>
            <a:endParaRPr lang="en-US" altLang="en-US"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B3A5E410-10B3-4411-B153-09CA8CE319E7}" type="slidenum">
              <a:rPr lang="en-US" altLang="en-US" sz="1200"/>
              <a:pPr eaLnBrk="1" hangingPunct="1"/>
              <a:t>5</a:t>
            </a:fld>
            <a:endParaRPr lang="en-US" altLang="en-US"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EA4F1FA8-CFCD-483C-B60A-2AFDCADEFC99}" type="slidenum">
              <a:rPr lang="en-US" altLang="en-US" sz="1200"/>
              <a:pPr eaLnBrk="1" hangingPunct="1"/>
              <a:t>6</a:t>
            </a:fld>
            <a:endParaRPr lang="en-US" altLang="en-US" sz="120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3AB07DAD-144B-4D9F-94D9-6F3FB861DE4B}" type="slidenum">
              <a:rPr lang="en-US" altLang="en-US" sz="1200"/>
              <a:pPr eaLnBrk="1" hangingPunct="1"/>
              <a:t>8</a:t>
            </a:fld>
            <a:endParaRPr lang="en-US" altLang="en-US" sz="12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fld id="{B43737CE-C2AA-4DD3-842D-CD854A0EBEF5}" type="slidenum">
              <a:rPr lang="en-US" altLang="en-US" sz="1200"/>
              <a:pPr eaLnBrk="1" hangingPunct="1"/>
              <a:t>9</a:t>
            </a:fld>
            <a:endParaRPr lang="en-US" alt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r>
              <a:rPr lang="en-US" altLang="en-US"/>
              <a:t>Research design explained</a:t>
            </a:r>
          </a:p>
        </p:txBody>
      </p:sp>
      <p:sp>
        <p:nvSpPr>
          <p:cNvPr id="5" name="Rectangle 5"/>
          <p:cNvSpPr>
            <a:spLocks noGrp="1" noChangeArrowheads="1"/>
          </p:cNvSpPr>
          <p:nvPr>
            <p:ph type="ftr" sz="quarter" idx="11"/>
          </p:nvPr>
        </p:nvSpPr>
        <p:spPr>
          <a:ln/>
        </p:spPr>
        <p:txBody>
          <a:bodyPr/>
          <a:lstStyle>
            <a:lvl1pPr>
              <a:defRPr/>
            </a:lvl1pPr>
          </a:lstStyle>
          <a:p>
            <a:r>
              <a:rPr lang="en-US" altLang="en-US"/>
              <a:t>Research design explained</a:t>
            </a:r>
          </a:p>
        </p:txBody>
      </p:sp>
      <p:sp>
        <p:nvSpPr>
          <p:cNvPr id="6" name="Rectangle 6"/>
          <p:cNvSpPr>
            <a:spLocks noGrp="1" noChangeArrowheads="1"/>
          </p:cNvSpPr>
          <p:nvPr>
            <p:ph type="sldNum" sz="quarter" idx="12"/>
          </p:nvPr>
        </p:nvSpPr>
        <p:spPr>
          <a:ln/>
        </p:spPr>
        <p:txBody>
          <a:bodyPr/>
          <a:lstStyle>
            <a:lvl1pPr>
              <a:defRPr/>
            </a:lvl1pPr>
          </a:lstStyle>
          <a:p>
            <a:fld id="{BF674C91-9D59-48EC-9C02-4A4B045B5352}" type="slidenum">
              <a:rPr lang="en-US" altLang="en-US"/>
              <a:pPr/>
              <a:t>‹#›</a:t>
            </a:fld>
            <a:endParaRPr lang="en-US" altLang="en-US"/>
          </a:p>
        </p:txBody>
      </p:sp>
      <p:sp>
        <p:nvSpPr>
          <p:cNvPr id="7" name="Action Button: Forward or Next 6">
            <a:hlinkClick r:id="" action="ppaction://hlinkshowjump?jump=nextslide" highlightClick="1"/>
          </p:cNvPr>
          <p:cNvSpPr/>
          <p:nvPr userDrawn="1"/>
        </p:nvSpPr>
        <p:spPr>
          <a:xfrm>
            <a:off x="8229600" y="6019800"/>
            <a:ext cx="838200" cy="6858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6111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ltLang="en-US"/>
              <a:t>Research design explained</a:t>
            </a:r>
          </a:p>
        </p:txBody>
      </p:sp>
      <p:sp>
        <p:nvSpPr>
          <p:cNvPr id="5" name="Rectangle 5"/>
          <p:cNvSpPr>
            <a:spLocks noGrp="1" noChangeArrowheads="1"/>
          </p:cNvSpPr>
          <p:nvPr>
            <p:ph type="ftr" sz="quarter" idx="11"/>
          </p:nvPr>
        </p:nvSpPr>
        <p:spPr>
          <a:ln/>
        </p:spPr>
        <p:txBody>
          <a:bodyPr/>
          <a:lstStyle>
            <a:lvl1pPr>
              <a:defRPr/>
            </a:lvl1pPr>
          </a:lstStyle>
          <a:p>
            <a:r>
              <a:rPr lang="en-US" altLang="en-US"/>
              <a:t>Research design explained</a:t>
            </a:r>
          </a:p>
        </p:txBody>
      </p:sp>
      <p:sp>
        <p:nvSpPr>
          <p:cNvPr id="6" name="Rectangle 6"/>
          <p:cNvSpPr>
            <a:spLocks noGrp="1" noChangeArrowheads="1"/>
          </p:cNvSpPr>
          <p:nvPr>
            <p:ph type="sldNum" sz="quarter" idx="12"/>
          </p:nvPr>
        </p:nvSpPr>
        <p:spPr>
          <a:ln/>
        </p:spPr>
        <p:txBody>
          <a:bodyPr/>
          <a:lstStyle>
            <a:lvl1pPr>
              <a:defRPr/>
            </a:lvl1pPr>
          </a:lstStyle>
          <a:p>
            <a:fld id="{FE1564EE-0ED9-42E3-A8E3-66E16BBD7D95}" type="slidenum">
              <a:rPr lang="en-US" altLang="en-US"/>
              <a:pPr/>
              <a:t>‹#›</a:t>
            </a:fld>
            <a:endParaRPr lang="en-US" altLang="en-US"/>
          </a:p>
        </p:txBody>
      </p:sp>
    </p:spTree>
    <p:extLst>
      <p:ext uri="{BB962C8B-B14F-4D97-AF65-F5344CB8AC3E}">
        <p14:creationId xmlns:p14="http://schemas.microsoft.com/office/powerpoint/2010/main" val="103942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ltLang="en-US"/>
              <a:t>Research design explained</a:t>
            </a:r>
          </a:p>
        </p:txBody>
      </p:sp>
      <p:sp>
        <p:nvSpPr>
          <p:cNvPr id="5" name="Rectangle 5"/>
          <p:cNvSpPr>
            <a:spLocks noGrp="1" noChangeArrowheads="1"/>
          </p:cNvSpPr>
          <p:nvPr>
            <p:ph type="ftr" sz="quarter" idx="11"/>
          </p:nvPr>
        </p:nvSpPr>
        <p:spPr>
          <a:ln/>
        </p:spPr>
        <p:txBody>
          <a:bodyPr/>
          <a:lstStyle>
            <a:lvl1pPr>
              <a:defRPr/>
            </a:lvl1pPr>
          </a:lstStyle>
          <a:p>
            <a:r>
              <a:rPr lang="en-US" altLang="en-US"/>
              <a:t>Research design explained</a:t>
            </a:r>
          </a:p>
        </p:txBody>
      </p:sp>
      <p:sp>
        <p:nvSpPr>
          <p:cNvPr id="6" name="Rectangle 6"/>
          <p:cNvSpPr>
            <a:spLocks noGrp="1" noChangeArrowheads="1"/>
          </p:cNvSpPr>
          <p:nvPr>
            <p:ph type="sldNum" sz="quarter" idx="12"/>
          </p:nvPr>
        </p:nvSpPr>
        <p:spPr>
          <a:ln/>
        </p:spPr>
        <p:txBody>
          <a:bodyPr/>
          <a:lstStyle>
            <a:lvl1pPr>
              <a:defRPr/>
            </a:lvl1pPr>
          </a:lstStyle>
          <a:p>
            <a:fld id="{7AF30915-C55D-4854-B0D5-7AE2BDE25D93}" type="slidenum">
              <a:rPr lang="en-US" altLang="en-US"/>
              <a:pPr/>
              <a:t>‹#›</a:t>
            </a:fld>
            <a:endParaRPr lang="en-US" altLang="en-US"/>
          </a:p>
        </p:txBody>
      </p:sp>
    </p:spTree>
    <p:extLst>
      <p:ext uri="{BB962C8B-B14F-4D97-AF65-F5344CB8AC3E}">
        <p14:creationId xmlns:p14="http://schemas.microsoft.com/office/powerpoint/2010/main" val="3625015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r>
              <a:rPr lang="en-US" altLang="en-US"/>
              <a:t>Research design explained</a:t>
            </a:r>
          </a:p>
        </p:txBody>
      </p:sp>
      <p:sp>
        <p:nvSpPr>
          <p:cNvPr id="5" name="Rectangle 5"/>
          <p:cNvSpPr>
            <a:spLocks noGrp="1" noChangeArrowheads="1"/>
          </p:cNvSpPr>
          <p:nvPr>
            <p:ph type="ftr" sz="quarter" idx="11"/>
          </p:nvPr>
        </p:nvSpPr>
        <p:spPr>
          <a:ln/>
        </p:spPr>
        <p:txBody>
          <a:bodyPr/>
          <a:lstStyle>
            <a:lvl1pPr>
              <a:defRPr/>
            </a:lvl1pPr>
          </a:lstStyle>
          <a:p>
            <a:r>
              <a:rPr lang="en-US" altLang="en-US"/>
              <a:t>Research design explained</a:t>
            </a:r>
          </a:p>
        </p:txBody>
      </p:sp>
      <p:sp>
        <p:nvSpPr>
          <p:cNvPr id="6" name="Rectangle 6"/>
          <p:cNvSpPr>
            <a:spLocks noGrp="1" noChangeArrowheads="1"/>
          </p:cNvSpPr>
          <p:nvPr>
            <p:ph type="sldNum" sz="quarter" idx="12"/>
          </p:nvPr>
        </p:nvSpPr>
        <p:spPr>
          <a:ln/>
        </p:spPr>
        <p:txBody>
          <a:bodyPr/>
          <a:lstStyle>
            <a:lvl1pPr>
              <a:defRPr/>
            </a:lvl1pPr>
          </a:lstStyle>
          <a:p>
            <a:fld id="{E2643815-1859-4368-9C86-1F55AEB6FCF2}" type="slidenum">
              <a:rPr lang="en-US" altLang="en-US"/>
              <a:pPr/>
              <a:t>‹#›</a:t>
            </a:fld>
            <a:endParaRPr lang="en-US" altLang="en-US"/>
          </a:p>
        </p:txBody>
      </p:sp>
    </p:spTree>
    <p:extLst>
      <p:ext uri="{BB962C8B-B14F-4D97-AF65-F5344CB8AC3E}">
        <p14:creationId xmlns:p14="http://schemas.microsoft.com/office/powerpoint/2010/main" val="1586722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ltLang="en-US"/>
              <a:t>Research design explained</a:t>
            </a:r>
          </a:p>
        </p:txBody>
      </p:sp>
      <p:sp>
        <p:nvSpPr>
          <p:cNvPr id="5" name="Rectangle 5"/>
          <p:cNvSpPr>
            <a:spLocks noGrp="1" noChangeArrowheads="1"/>
          </p:cNvSpPr>
          <p:nvPr>
            <p:ph type="ftr" sz="quarter" idx="11"/>
          </p:nvPr>
        </p:nvSpPr>
        <p:spPr>
          <a:ln/>
        </p:spPr>
        <p:txBody>
          <a:bodyPr/>
          <a:lstStyle>
            <a:lvl1pPr>
              <a:defRPr/>
            </a:lvl1pPr>
          </a:lstStyle>
          <a:p>
            <a:r>
              <a:rPr lang="en-US" altLang="en-US"/>
              <a:t>Research design explained</a:t>
            </a:r>
          </a:p>
        </p:txBody>
      </p:sp>
      <p:sp>
        <p:nvSpPr>
          <p:cNvPr id="6" name="Rectangle 6"/>
          <p:cNvSpPr>
            <a:spLocks noGrp="1" noChangeArrowheads="1"/>
          </p:cNvSpPr>
          <p:nvPr>
            <p:ph type="sldNum" sz="quarter" idx="12"/>
          </p:nvPr>
        </p:nvSpPr>
        <p:spPr>
          <a:ln/>
        </p:spPr>
        <p:txBody>
          <a:bodyPr/>
          <a:lstStyle>
            <a:lvl1pPr>
              <a:defRPr/>
            </a:lvl1pPr>
          </a:lstStyle>
          <a:p>
            <a:fld id="{8735C48D-CAEC-481B-8A59-37B483AE2853}" type="slidenum">
              <a:rPr lang="en-US" altLang="en-US"/>
              <a:pPr/>
              <a:t>‹#›</a:t>
            </a:fld>
            <a:endParaRPr lang="en-US" altLang="en-US"/>
          </a:p>
        </p:txBody>
      </p:sp>
      <p:sp>
        <p:nvSpPr>
          <p:cNvPr id="7" name="Action Button: Forward or Next 6">
            <a:hlinkClick r:id="" action="ppaction://hlinkshowjump?jump=nextslide" highlightClick="1"/>
          </p:cNvPr>
          <p:cNvSpPr/>
          <p:nvPr userDrawn="1"/>
        </p:nvSpPr>
        <p:spPr>
          <a:xfrm>
            <a:off x="8305800" y="6248400"/>
            <a:ext cx="609600" cy="457200"/>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Action Button: Go Back or Previous 7">
            <a:hlinkClick r:id="" action="ppaction://hlinkshowjump?jump=previousslide" highlightClick="1"/>
            <a:extLst>
              <a:ext uri="{FF2B5EF4-FFF2-40B4-BE49-F238E27FC236}">
                <a16:creationId xmlns:a16="http://schemas.microsoft.com/office/drawing/2014/main" id="{1040FA4B-66DF-D0BB-6B4F-BB2DB7F40694}"/>
              </a:ext>
            </a:extLst>
          </p:cNvPr>
          <p:cNvSpPr/>
          <p:nvPr userDrawn="1"/>
        </p:nvSpPr>
        <p:spPr>
          <a:xfrm>
            <a:off x="7391400" y="6245225"/>
            <a:ext cx="685800" cy="457200"/>
          </a:xfrm>
          <a:prstGeom prst="actionButtonBackPrevio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9591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en-US"/>
              <a:t>Research design explained</a:t>
            </a:r>
          </a:p>
        </p:txBody>
      </p:sp>
      <p:sp>
        <p:nvSpPr>
          <p:cNvPr id="5" name="Rectangle 5"/>
          <p:cNvSpPr>
            <a:spLocks noGrp="1" noChangeArrowheads="1"/>
          </p:cNvSpPr>
          <p:nvPr>
            <p:ph type="ftr" sz="quarter" idx="11"/>
          </p:nvPr>
        </p:nvSpPr>
        <p:spPr>
          <a:ln/>
        </p:spPr>
        <p:txBody>
          <a:bodyPr/>
          <a:lstStyle>
            <a:lvl1pPr>
              <a:defRPr/>
            </a:lvl1pPr>
          </a:lstStyle>
          <a:p>
            <a:r>
              <a:rPr lang="en-US" altLang="en-US"/>
              <a:t>Research design explained</a:t>
            </a:r>
          </a:p>
        </p:txBody>
      </p:sp>
      <p:sp>
        <p:nvSpPr>
          <p:cNvPr id="6" name="Rectangle 6"/>
          <p:cNvSpPr>
            <a:spLocks noGrp="1" noChangeArrowheads="1"/>
          </p:cNvSpPr>
          <p:nvPr>
            <p:ph type="sldNum" sz="quarter" idx="12"/>
          </p:nvPr>
        </p:nvSpPr>
        <p:spPr>
          <a:ln/>
        </p:spPr>
        <p:txBody>
          <a:bodyPr/>
          <a:lstStyle>
            <a:lvl1pPr>
              <a:defRPr/>
            </a:lvl1pPr>
          </a:lstStyle>
          <a:p>
            <a:fld id="{EDD398B4-58CF-42C5-9050-998A1B2E623C}" type="slidenum">
              <a:rPr lang="en-US" altLang="en-US"/>
              <a:pPr/>
              <a:t>‹#›</a:t>
            </a:fld>
            <a:endParaRPr lang="en-US" altLang="en-US"/>
          </a:p>
        </p:txBody>
      </p:sp>
    </p:spTree>
    <p:extLst>
      <p:ext uri="{BB962C8B-B14F-4D97-AF65-F5344CB8AC3E}">
        <p14:creationId xmlns:p14="http://schemas.microsoft.com/office/powerpoint/2010/main" val="481070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r>
              <a:rPr lang="en-US" altLang="en-US"/>
              <a:t>Research design explained</a:t>
            </a:r>
          </a:p>
        </p:txBody>
      </p:sp>
      <p:sp>
        <p:nvSpPr>
          <p:cNvPr id="6" name="Rectangle 5"/>
          <p:cNvSpPr>
            <a:spLocks noGrp="1" noChangeArrowheads="1"/>
          </p:cNvSpPr>
          <p:nvPr>
            <p:ph type="ftr" sz="quarter" idx="11"/>
          </p:nvPr>
        </p:nvSpPr>
        <p:spPr>
          <a:ln/>
        </p:spPr>
        <p:txBody>
          <a:bodyPr/>
          <a:lstStyle>
            <a:lvl1pPr>
              <a:defRPr/>
            </a:lvl1pPr>
          </a:lstStyle>
          <a:p>
            <a:r>
              <a:rPr lang="en-US" altLang="en-US"/>
              <a:t>Research design explained</a:t>
            </a:r>
          </a:p>
        </p:txBody>
      </p:sp>
      <p:sp>
        <p:nvSpPr>
          <p:cNvPr id="7" name="Rectangle 6"/>
          <p:cNvSpPr>
            <a:spLocks noGrp="1" noChangeArrowheads="1"/>
          </p:cNvSpPr>
          <p:nvPr>
            <p:ph type="sldNum" sz="quarter" idx="12"/>
          </p:nvPr>
        </p:nvSpPr>
        <p:spPr>
          <a:ln/>
        </p:spPr>
        <p:txBody>
          <a:bodyPr/>
          <a:lstStyle>
            <a:lvl1pPr>
              <a:defRPr/>
            </a:lvl1pPr>
          </a:lstStyle>
          <a:p>
            <a:fld id="{AF112703-5886-4902-8487-1FA0143A7DBA}" type="slidenum">
              <a:rPr lang="en-US" altLang="en-US"/>
              <a:pPr/>
              <a:t>‹#›</a:t>
            </a:fld>
            <a:endParaRPr lang="en-US" altLang="en-US"/>
          </a:p>
        </p:txBody>
      </p:sp>
    </p:spTree>
    <p:extLst>
      <p:ext uri="{BB962C8B-B14F-4D97-AF65-F5344CB8AC3E}">
        <p14:creationId xmlns:p14="http://schemas.microsoft.com/office/powerpoint/2010/main" val="1701592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r>
              <a:rPr lang="en-US" altLang="en-US"/>
              <a:t>Research design explained</a:t>
            </a:r>
          </a:p>
        </p:txBody>
      </p:sp>
      <p:sp>
        <p:nvSpPr>
          <p:cNvPr id="8" name="Rectangle 5"/>
          <p:cNvSpPr>
            <a:spLocks noGrp="1" noChangeArrowheads="1"/>
          </p:cNvSpPr>
          <p:nvPr>
            <p:ph type="ftr" sz="quarter" idx="11"/>
          </p:nvPr>
        </p:nvSpPr>
        <p:spPr>
          <a:ln/>
        </p:spPr>
        <p:txBody>
          <a:bodyPr/>
          <a:lstStyle>
            <a:lvl1pPr>
              <a:defRPr/>
            </a:lvl1pPr>
          </a:lstStyle>
          <a:p>
            <a:r>
              <a:rPr lang="en-US" altLang="en-US"/>
              <a:t>Research design explained</a:t>
            </a:r>
          </a:p>
        </p:txBody>
      </p:sp>
      <p:sp>
        <p:nvSpPr>
          <p:cNvPr id="9" name="Rectangle 6"/>
          <p:cNvSpPr>
            <a:spLocks noGrp="1" noChangeArrowheads="1"/>
          </p:cNvSpPr>
          <p:nvPr>
            <p:ph type="sldNum" sz="quarter" idx="12"/>
          </p:nvPr>
        </p:nvSpPr>
        <p:spPr>
          <a:ln/>
        </p:spPr>
        <p:txBody>
          <a:bodyPr/>
          <a:lstStyle>
            <a:lvl1pPr>
              <a:defRPr/>
            </a:lvl1pPr>
          </a:lstStyle>
          <a:p>
            <a:fld id="{4AE9B916-F37F-4C47-9834-55E129A85733}" type="slidenum">
              <a:rPr lang="en-US" altLang="en-US"/>
              <a:pPr/>
              <a:t>‹#›</a:t>
            </a:fld>
            <a:endParaRPr lang="en-US" altLang="en-US"/>
          </a:p>
        </p:txBody>
      </p:sp>
    </p:spTree>
    <p:extLst>
      <p:ext uri="{BB962C8B-B14F-4D97-AF65-F5344CB8AC3E}">
        <p14:creationId xmlns:p14="http://schemas.microsoft.com/office/powerpoint/2010/main" val="59616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r>
              <a:rPr lang="en-US" altLang="en-US"/>
              <a:t>Research design explained</a:t>
            </a:r>
          </a:p>
        </p:txBody>
      </p:sp>
      <p:sp>
        <p:nvSpPr>
          <p:cNvPr id="4" name="Rectangle 5"/>
          <p:cNvSpPr>
            <a:spLocks noGrp="1" noChangeArrowheads="1"/>
          </p:cNvSpPr>
          <p:nvPr>
            <p:ph type="ftr" sz="quarter" idx="11"/>
          </p:nvPr>
        </p:nvSpPr>
        <p:spPr>
          <a:ln/>
        </p:spPr>
        <p:txBody>
          <a:bodyPr/>
          <a:lstStyle>
            <a:lvl1pPr>
              <a:defRPr/>
            </a:lvl1pPr>
          </a:lstStyle>
          <a:p>
            <a:r>
              <a:rPr lang="en-US" altLang="en-US"/>
              <a:t>Research design explained</a:t>
            </a:r>
          </a:p>
        </p:txBody>
      </p:sp>
      <p:sp>
        <p:nvSpPr>
          <p:cNvPr id="5" name="Rectangle 6"/>
          <p:cNvSpPr>
            <a:spLocks noGrp="1" noChangeArrowheads="1"/>
          </p:cNvSpPr>
          <p:nvPr>
            <p:ph type="sldNum" sz="quarter" idx="12"/>
          </p:nvPr>
        </p:nvSpPr>
        <p:spPr>
          <a:ln/>
        </p:spPr>
        <p:txBody>
          <a:bodyPr/>
          <a:lstStyle>
            <a:lvl1pPr>
              <a:defRPr/>
            </a:lvl1pPr>
          </a:lstStyle>
          <a:p>
            <a:fld id="{FA7E042A-0437-45A1-A614-F6D2FB4D6C0B}" type="slidenum">
              <a:rPr lang="en-US" altLang="en-US"/>
              <a:pPr/>
              <a:t>‹#›</a:t>
            </a:fld>
            <a:endParaRPr lang="en-US" altLang="en-US"/>
          </a:p>
        </p:txBody>
      </p:sp>
    </p:spTree>
    <p:extLst>
      <p:ext uri="{BB962C8B-B14F-4D97-AF65-F5344CB8AC3E}">
        <p14:creationId xmlns:p14="http://schemas.microsoft.com/office/powerpoint/2010/main" val="1388521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ltLang="en-US"/>
              <a:t>Research design explained</a:t>
            </a:r>
          </a:p>
        </p:txBody>
      </p:sp>
      <p:sp>
        <p:nvSpPr>
          <p:cNvPr id="3" name="Rectangle 5"/>
          <p:cNvSpPr>
            <a:spLocks noGrp="1" noChangeArrowheads="1"/>
          </p:cNvSpPr>
          <p:nvPr>
            <p:ph type="ftr" sz="quarter" idx="11"/>
          </p:nvPr>
        </p:nvSpPr>
        <p:spPr>
          <a:ln/>
        </p:spPr>
        <p:txBody>
          <a:bodyPr/>
          <a:lstStyle>
            <a:lvl1pPr>
              <a:defRPr/>
            </a:lvl1pPr>
          </a:lstStyle>
          <a:p>
            <a:r>
              <a:rPr lang="en-US" altLang="en-US"/>
              <a:t>Research design explained</a:t>
            </a:r>
          </a:p>
        </p:txBody>
      </p:sp>
      <p:sp>
        <p:nvSpPr>
          <p:cNvPr id="4" name="Rectangle 6"/>
          <p:cNvSpPr>
            <a:spLocks noGrp="1" noChangeArrowheads="1"/>
          </p:cNvSpPr>
          <p:nvPr>
            <p:ph type="sldNum" sz="quarter" idx="12"/>
          </p:nvPr>
        </p:nvSpPr>
        <p:spPr>
          <a:ln/>
        </p:spPr>
        <p:txBody>
          <a:bodyPr/>
          <a:lstStyle>
            <a:lvl1pPr>
              <a:defRPr/>
            </a:lvl1pPr>
          </a:lstStyle>
          <a:p>
            <a:fld id="{24D2465F-5042-47EA-BDDB-01B33593F632}" type="slidenum">
              <a:rPr lang="en-US" altLang="en-US"/>
              <a:pPr/>
              <a:t>‹#›</a:t>
            </a:fld>
            <a:endParaRPr lang="en-US" altLang="en-US"/>
          </a:p>
        </p:txBody>
      </p:sp>
    </p:spTree>
    <p:extLst>
      <p:ext uri="{BB962C8B-B14F-4D97-AF65-F5344CB8AC3E}">
        <p14:creationId xmlns:p14="http://schemas.microsoft.com/office/powerpoint/2010/main" val="74254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en-US"/>
              <a:t>Research design explained</a:t>
            </a:r>
          </a:p>
        </p:txBody>
      </p:sp>
      <p:sp>
        <p:nvSpPr>
          <p:cNvPr id="6" name="Rectangle 5"/>
          <p:cNvSpPr>
            <a:spLocks noGrp="1" noChangeArrowheads="1"/>
          </p:cNvSpPr>
          <p:nvPr>
            <p:ph type="ftr" sz="quarter" idx="11"/>
          </p:nvPr>
        </p:nvSpPr>
        <p:spPr>
          <a:ln/>
        </p:spPr>
        <p:txBody>
          <a:bodyPr/>
          <a:lstStyle>
            <a:lvl1pPr>
              <a:defRPr/>
            </a:lvl1pPr>
          </a:lstStyle>
          <a:p>
            <a:r>
              <a:rPr lang="en-US" altLang="en-US"/>
              <a:t>Research design explained</a:t>
            </a:r>
          </a:p>
        </p:txBody>
      </p:sp>
      <p:sp>
        <p:nvSpPr>
          <p:cNvPr id="7" name="Rectangle 6"/>
          <p:cNvSpPr>
            <a:spLocks noGrp="1" noChangeArrowheads="1"/>
          </p:cNvSpPr>
          <p:nvPr>
            <p:ph type="sldNum" sz="quarter" idx="12"/>
          </p:nvPr>
        </p:nvSpPr>
        <p:spPr>
          <a:ln/>
        </p:spPr>
        <p:txBody>
          <a:bodyPr/>
          <a:lstStyle>
            <a:lvl1pPr>
              <a:defRPr/>
            </a:lvl1pPr>
          </a:lstStyle>
          <a:p>
            <a:fld id="{6A514370-C537-4256-8AB7-E64E1239190D}" type="slidenum">
              <a:rPr lang="en-US" altLang="en-US"/>
              <a:pPr/>
              <a:t>‹#›</a:t>
            </a:fld>
            <a:endParaRPr lang="en-US" altLang="en-US"/>
          </a:p>
        </p:txBody>
      </p:sp>
    </p:spTree>
    <p:extLst>
      <p:ext uri="{BB962C8B-B14F-4D97-AF65-F5344CB8AC3E}">
        <p14:creationId xmlns:p14="http://schemas.microsoft.com/office/powerpoint/2010/main" val="1996508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en-US"/>
              <a:t>Research design explained</a:t>
            </a:r>
          </a:p>
        </p:txBody>
      </p:sp>
      <p:sp>
        <p:nvSpPr>
          <p:cNvPr id="6" name="Rectangle 5"/>
          <p:cNvSpPr>
            <a:spLocks noGrp="1" noChangeArrowheads="1"/>
          </p:cNvSpPr>
          <p:nvPr>
            <p:ph type="ftr" sz="quarter" idx="11"/>
          </p:nvPr>
        </p:nvSpPr>
        <p:spPr>
          <a:ln/>
        </p:spPr>
        <p:txBody>
          <a:bodyPr/>
          <a:lstStyle>
            <a:lvl1pPr>
              <a:defRPr/>
            </a:lvl1pPr>
          </a:lstStyle>
          <a:p>
            <a:r>
              <a:rPr lang="en-US" altLang="en-US"/>
              <a:t>Research design explained</a:t>
            </a:r>
          </a:p>
        </p:txBody>
      </p:sp>
      <p:sp>
        <p:nvSpPr>
          <p:cNvPr id="7" name="Rectangle 6"/>
          <p:cNvSpPr>
            <a:spLocks noGrp="1" noChangeArrowheads="1"/>
          </p:cNvSpPr>
          <p:nvPr>
            <p:ph type="sldNum" sz="quarter" idx="12"/>
          </p:nvPr>
        </p:nvSpPr>
        <p:spPr>
          <a:ln/>
        </p:spPr>
        <p:txBody>
          <a:bodyPr/>
          <a:lstStyle>
            <a:lvl1pPr>
              <a:defRPr/>
            </a:lvl1pPr>
          </a:lstStyle>
          <a:p>
            <a:fld id="{AE3B083A-7652-4799-BB30-B94474206656}" type="slidenum">
              <a:rPr lang="en-US" altLang="en-US"/>
              <a:pPr/>
              <a:t>‹#›</a:t>
            </a:fld>
            <a:endParaRPr lang="en-US" altLang="en-US"/>
          </a:p>
        </p:txBody>
      </p:sp>
    </p:spTree>
    <p:extLst>
      <p:ext uri="{BB962C8B-B14F-4D97-AF65-F5344CB8AC3E}">
        <p14:creationId xmlns:p14="http://schemas.microsoft.com/office/powerpoint/2010/main" val="416268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8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1"/>
            </a:lvl1pPr>
          </a:lstStyle>
          <a:p>
            <a:r>
              <a:rPr lang="en-US" altLang="en-US"/>
              <a:t>Research design explained</a:t>
            </a:r>
          </a:p>
        </p:txBody>
      </p:sp>
      <p:sp>
        <p:nvSpPr>
          <p:cNvPr id="1029" name="Rectangle 5"/>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1"/>
            </a:lvl1pPr>
          </a:lstStyle>
          <a:p>
            <a:r>
              <a:rPr lang="en-US" altLang="en-US"/>
              <a:t>Research design explained</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4470C3D-CAD6-46C4-95C8-E4EB18ADA9D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12" charset="0"/>
          <a:ea typeface="Arial" pitchFamily="-112" charset="0"/>
          <a:cs typeface="Arial" pitchFamily="-112" charset="0"/>
        </a:defRPr>
      </a:lvl2pPr>
      <a:lvl3pPr algn="ctr" rtl="0" eaLnBrk="0" fontAlgn="base" hangingPunct="0">
        <a:spcBef>
          <a:spcPct val="0"/>
        </a:spcBef>
        <a:spcAft>
          <a:spcPct val="0"/>
        </a:spcAft>
        <a:defRPr sz="4400">
          <a:solidFill>
            <a:schemeClr val="tx2"/>
          </a:solidFill>
          <a:latin typeface="Arial" pitchFamily="-112" charset="0"/>
          <a:ea typeface="Arial" pitchFamily="-112" charset="0"/>
          <a:cs typeface="Arial" pitchFamily="-112" charset="0"/>
        </a:defRPr>
      </a:lvl3pPr>
      <a:lvl4pPr algn="ctr" rtl="0" eaLnBrk="0" fontAlgn="base" hangingPunct="0">
        <a:spcBef>
          <a:spcPct val="0"/>
        </a:spcBef>
        <a:spcAft>
          <a:spcPct val="0"/>
        </a:spcAft>
        <a:defRPr sz="4400">
          <a:solidFill>
            <a:schemeClr val="tx2"/>
          </a:solidFill>
          <a:latin typeface="Arial" pitchFamily="-112" charset="0"/>
          <a:ea typeface="Arial" pitchFamily="-112" charset="0"/>
          <a:cs typeface="Arial" pitchFamily="-112" charset="0"/>
        </a:defRPr>
      </a:lvl4pPr>
      <a:lvl5pPr algn="ctr" rtl="0" eaLnBrk="0" fontAlgn="base" hangingPunct="0">
        <a:spcBef>
          <a:spcPct val="0"/>
        </a:spcBef>
        <a:spcAft>
          <a:spcPct val="0"/>
        </a:spcAft>
        <a:defRPr sz="4400">
          <a:solidFill>
            <a:schemeClr val="tx2"/>
          </a:solidFill>
          <a:latin typeface="Arial" pitchFamily="-112" charset="0"/>
          <a:ea typeface="Arial" pitchFamily="-112" charset="0"/>
          <a:cs typeface="Arial" pitchFamily="-112" charset="0"/>
        </a:defRPr>
      </a:lvl5pPr>
      <a:lvl6pPr marL="457200" algn="ctr" rtl="0" fontAlgn="base">
        <a:spcBef>
          <a:spcPct val="0"/>
        </a:spcBef>
        <a:spcAft>
          <a:spcPct val="0"/>
        </a:spcAft>
        <a:defRPr sz="4400">
          <a:solidFill>
            <a:schemeClr val="tx2"/>
          </a:solidFill>
          <a:latin typeface="Arial" pitchFamily="-112" charset="0"/>
          <a:ea typeface="Arial" pitchFamily="-112" charset="0"/>
          <a:cs typeface="Arial" pitchFamily="-112" charset="0"/>
        </a:defRPr>
      </a:lvl6pPr>
      <a:lvl7pPr marL="914400" algn="ctr" rtl="0" fontAlgn="base">
        <a:spcBef>
          <a:spcPct val="0"/>
        </a:spcBef>
        <a:spcAft>
          <a:spcPct val="0"/>
        </a:spcAft>
        <a:defRPr sz="4400">
          <a:solidFill>
            <a:schemeClr val="tx2"/>
          </a:solidFill>
          <a:latin typeface="Arial" pitchFamily="-112" charset="0"/>
          <a:ea typeface="Arial" pitchFamily="-112" charset="0"/>
          <a:cs typeface="Arial" pitchFamily="-112" charset="0"/>
        </a:defRPr>
      </a:lvl7pPr>
      <a:lvl8pPr marL="1371600" algn="ctr" rtl="0" fontAlgn="base">
        <a:spcBef>
          <a:spcPct val="0"/>
        </a:spcBef>
        <a:spcAft>
          <a:spcPct val="0"/>
        </a:spcAft>
        <a:defRPr sz="4400">
          <a:solidFill>
            <a:schemeClr val="tx2"/>
          </a:solidFill>
          <a:latin typeface="Arial" pitchFamily="-112" charset="0"/>
          <a:ea typeface="Arial" pitchFamily="-112" charset="0"/>
          <a:cs typeface="Arial" pitchFamily="-112" charset="0"/>
        </a:defRPr>
      </a:lvl8pPr>
      <a:lvl9pPr marL="1828800" algn="ctr" rtl="0" fontAlgn="base">
        <a:spcBef>
          <a:spcPct val="0"/>
        </a:spcBef>
        <a:spcAft>
          <a:spcPct val="0"/>
        </a:spcAft>
        <a:defRPr sz="4400">
          <a:solidFill>
            <a:schemeClr val="tx2"/>
          </a:solidFill>
          <a:latin typeface="Arial" pitchFamily="-112" charset="0"/>
          <a:ea typeface="Arial" pitchFamily="-112" charset="0"/>
          <a:cs typeface="Arial" pitchFamily="-11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eaLnBrk="1" hangingPunct="1"/>
            <a:r>
              <a:rPr lang="en-US" altLang="en-US"/>
              <a:t>Factorial Designs: A Visual Approach</a:t>
            </a:r>
          </a:p>
        </p:txBody>
      </p:sp>
      <p:sp>
        <p:nvSpPr>
          <p:cNvPr id="15363" name="Rectangle 3"/>
          <p:cNvSpPr>
            <a:spLocks noGrp="1" noChangeArrowheads="1"/>
          </p:cNvSpPr>
          <p:nvPr>
            <p:ph type="subTitle" idx="1"/>
          </p:nvPr>
        </p:nvSpPr>
        <p:spPr/>
        <p:txBody>
          <a:bodyPr/>
          <a:lstStyle/>
          <a:p>
            <a:pPr eaLnBrk="1" hangingPunct="1"/>
            <a:r>
              <a:rPr lang="en-US" altLang="en-US"/>
              <a:t>No numbers!</a:t>
            </a:r>
          </a:p>
        </p:txBody>
      </p:sp>
      <p:sp>
        <p:nvSpPr>
          <p:cNvPr id="15365" name="Text Box 5"/>
          <p:cNvSpPr txBox="1">
            <a:spLocks noChangeArrowheads="1"/>
          </p:cNvSpPr>
          <p:nvPr/>
        </p:nvSpPr>
        <p:spPr bwMode="auto">
          <a:xfrm>
            <a:off x="21771" y="6172200"/>
            <a:ext cx="317266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i="1" dirty="0"/>
              <a:t>Research design explained</a:t>
            </a:r>
          </a:p>
          <a:p>
            <a:r>
              <a:rPr lang="en-US" altLang="en-US" i="1" dirty="0"/>
              <a:t>Copyright Mark Mitchell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p:txBody>
          <a:bodyPr/>
          <a:lstStyle/>
          <a:p>
            <a:pPr algn="l" eaLnBrk="1" hangingPunct="1"/>
            <a:r>
              <a:rPr lang="en-US" altLang="en-US" sz="2800" dirty="0"/>
              <a:t>So, if we were not interested in the effect of statements, we could merge the data from the statement groups and treat this experiment as one that only looked at the effect of speed, like so:</a:t>
            </a:r>
          </a:p>
        </p:txBody>
      </p:sp>
      <p:graphicFrame>
        <p:nvGraphicFramePr>
          <p:cNvPr id="31764" name="Group 20"/>
          <p:cNvGraphicFramePr>
            <a:graphicFrameLocks noGrp="1"/>
          </p:cNvGraphicFramePr>
          <p:nvPr>
            <p:ph idx="1"/>
            <p:extLst>
              <p:ext uri="{D42A27DB-BD31-4B8C-83A1-F6EECF244321}">
                <p14:modId xmlns:p14="http://schemas.microsoft.com/office/powerpoint/2010/main" val="3800349823"/>
              </p:ext>
            </p:extLst>
          </p:nvPr>
        </p:nvGraphicFramePr>
        <p:xfrm>
          <a:off x="367430" y="2819400"/>
          <a:ext cx="8229600" cy="2947988"/>
        </p:xfrm>
        <a:graphic>
          <a:graphicData uri="http://schemas.openxmlformats.org/drawingml/2006/table">
            <a:tbl>
              <a:tblPr/>
              <a:tblGrid>
                <a:gridCol w="26670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Slow speed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rPr>
                        <a:t>Fast speed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621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rPr>
                        <a:t>Negative statements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rPr>
                        <a:t> Positive statements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3025" name="Rectangle 21"/>
          <p:cNvSpPr>
            <a:spLocks noChangeArrowheads="1"/>
          </p:cNvSpPr>
          <p:nvPr/>
        </p:nvSpPr>
        <p:spPr bwMode="auto">
          <a:xfrm>
            <a:off x="6006229" y="4572000"/>
            <a:ext cx="2590797" cy="1173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endParaRPr lang="en-US" altLang="en-US" sz="1800">
              <a:solidFill>
                <a:schemeClr val="bg1"/>
              </a:solidFill>
            </a:endParaRPr>
          </a:p>
        </p:txBody>
      </p:sp>
      <p:sp>
        <p:nvSpPr>
          <p:cNvPr id="43026" name="Rectangle 22"/>
          <p:cNvSpPr>
            <a:spLocks noChangeArrowheads="1"/>
          </p:cNvSpPr>
          <p:nvPr/>
        </p:nvSpPr>
        <p:spPr bwMode="auto">
          <a:xfrm>
            <a:off x="6006230" y="3517728"/>
            <a:ext cx="2593929" cy="749472"/>
          </a:xfrm>
          <a:prstGeom prst="rect">
            <a:avLst/>
          </a:prstGeom>
          <a:solidFill>
            <a:schemeClr val="bg2">
              <a:lumMod val="60000"/>
              <a:lumOff val="40000"/>
            </a:schemeClr>
          </a:solidFill>
          <a:ln>
            <a:noFill/>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endParaRPr lang="en-US" altLang="en-US" sz="1800">
              <a:solidFill>
                <a:schemeClr val="bg1"/>
              </a:solidFill>
            </a:endParaRPr>
          </a:p>
        </p:txBody>
      </p:sp>
      <p:cxnSp>
        <p:nvCxnSpPr>
          <p:cNvPr id="3" name="Straight Connector 2">
            <a:extLst>
              <a:ext uri="{FF2B5EF4-FFF2-40B4-BE49-F238E27FC236}">
                <a16:creationId xmlns:a16="http://schemas.microsoft.com/office/drawing/2014/main" id="{72F7212D-42E0-45D9-4ED5-BE6794C59B35}"/>
              </a:ext>
            </a:extLst>
          </p:cNvPr>
          <p:cNvCxnSpPr/>
          <p:nvPr/>
        </p:nvCxnSpPr>
        <p:spPr>
          <a:xfrm>
            <a:off x="412315" y="4384110"/>
            <a:ext cx="8319370" cy="0"/>
          </a:xfrm>
          <a:prstGeom prst="line">
            <a:avLst/>
          </a:prstGeom>
          <a:ln w="76200">
            <a:solidFill>
              <a:schemeClr val="tx1"/>
            </a:solidFill>
          </a:ln>
        </p:spPr>
        <p:style>
          <a:lnRef idx="2">
            <a:schemeClr val="accent1"/>
          </a:lnRef>
          <a:fillRef idx="0">
            <a:schemeClr val="accent1"/>
          </a:fillRef>
          <a:effectRef idx="1">
            <a:schemeClr val="accent1"/>
          </a:effectRef>
          <a:fontRef idx="minor">
            <a:schemeClr val="tx1"/>
          </a:fontRef>
        </p:style>
      </p:cxnSp>
      <p:sp>
        <p:nvSpPr>
          <p:cNvPr id="4" name="Rectangle 22">
            <a:extLst>
              <a:ext uri="{FF2B5EF4-FFF2-40B4-BE49-F238E27FC236}">
                <a16:creationId xmlns:a16="http://schemas.microsoft.com/office/drawing/2014/main" id="{2DEF21EB-AFEB-A1EB-9C89-10592DF463CD}"/>
              </a:ext>
            </a:extLst>
          </p:cNvPr>
          <p:cNvSpPr>
            <a:spLocks noChangeArrowheads="1"/>
          </p:cNvSpPr>
          <p:nvPr/>
        </p:nvSpPr>
        <p:spPr bwMode="auto">
          <a:xfrm>
            <a:off x="3047998" y="3517726"/>
            <a:ext cx="2774515" cy="749471"/>
          </a:xfrm>
          <a:prstGeom prst="rect">
            <a:avLst/>
          </a:prstGeom>
          <a:solidFill>
            <a:schemeClr val="bg2">
              <a:lumMod val="50000"/>
            </a:schemeClr>
          </a:solidFill>
          <a:ln>
            <a:noFill/>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endParaRPr lang="en-US" altLang="en-US" sz="1800" dirty="0">
              <a:solidFill>
                <a:schemeClr val="bg1"/>
              </a:solidFill>
            </a:endParaRPr>
          </a:p>
        </p:txBody>
      </p:sp>
      <p:sp>
        <p:nvSpPr>
          <p:cNvPr id="5" name="Rectangle 22">
            <a:extLst>
              <a:ext uri="{FF2B5EF4-FFF2-40B4-BE49-F238E27FC236}">
                <a16:creationId xmlns:a16="http://schemas.microsoft.com/office/drawing/2014/main" id="{7B1E07C6-7FBF-0496-E703-783DFA6CA783}"/>
              </a:ext>
            </a:extLst>
          </p:cNvPr>
          <p:cNvSpPr>
            <a:spLocks noChangeArrowheads="1"/>
          </p:cNvSpPr>
          <p:nvPr/>
        </p:nvSpPr>
        <p:spPr bwMode="auto">
          <a:xfrm>
            <a:off x="3044869" y="4571999"/>
            <a:ext cx="2777644" cy="1173155"/>
          </a:xfrm>
          <a:prstGeom prst="rect">
            <a:avLst/>
          </a:prstGeom>
          <a:solidFill>
            <a:schemeClr val="bg2">
              <a:lumMod val="60000"/>
              <a:lumOff val="40000"/>
            </a:schemeClr>
          </a:solidFill>
          <a:ln>
            <a:noFill/>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endParaRPr lang="en-US" altLang="en-US" sz="1800">
              <a:solidFill>
                <a:schemeClr val="bg1"/>
              </a:solidFill>
            </a:endParaRPr>
          </a:p>
        </p:txBody>
      </p:sp>
    </p:spTree>
    <p:extLst>
      <p:ext uri="{BB962C8B-B14F-4D97-AF65-F5344CB8AC3E}">
        <p14:creationId xmlns:p14="http://schemas.microsoft.com/office/powerpoint/2010/main" val="348509696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advClick="0" advTm="2000">
        <p159:morph option="byObject"/>
      </p:transition>
    </mc:Choice>
    <mc:Fallback>
      <p:transition spd="slow" advClick="0" advTm="2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p:txBody>
          <a:bodyPr/>
          <a:lstStyle/>
          <a:p>
            <a:pPr algn="l" eaLnBrk="1" hangingPunct="1"/>
            <a:r>
              <a:rPr lang="en-US" altLang="en-US" sz="2800" dirty="0"/>
              <a:t>So, if we were not interested in the effect of statements, we could merge the data from the statement groups and treat this experiment as one that only looked at the effect of speed, like so:</a:t>
            </a:r>
          </a:p>
        </p:txBody>
      </p:sp>
      <p:graphicFrame>
        <p:nvGraphicFramePr>
          <p:cNvPr id="31764" name="Group 20"/>
          <p:cNvGraphicFramePr>
            <a:graphicFrameLocks noGrp="1"/>
          </p:cNvGraphicFramePr>
          <p:nvPr>
            <p:ph idx="1"/>
          </p:nvPr>
        </p:nvGraphicFramePr>
        <p:xfrm>
          <a:off x="367430" y="2819400"/>
          <a:ext cx="8229600" cy="2947988"/>
        </p:xfrm>
        <a:graphic>
          <a:graphicData uri="http://schemas.openxmlformats.org/drawingml/2006/table">
            <a:tbl>
              <a:tblPr/>
              <a:tblGrid>
                <a:gridCol w="26670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Slow speed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Fast speed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621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rPr>
                        <a:t>Negative statements </a:t>
                      </a:r>
                      <a:r>
                        <a:rPr kumimoji="0" lang="en-US" sz="2800" b="1" i="0" u="sng" strike="noStrike" cap="none" normalizeH="0" baseline="0" dirty="0">
                          <a:ln>
                            <a:noFill/>
                          </a:ln>
                          <a:solidFill>
                            <a:schemeClr val="tx1"/>
                          </a:solidFill>
                          <a:effectLst/>
                          <a:latin typeface="Arial" pitchFamily="-112" charset="0"/>
                          <a:ea typeface="Arial" pitchFamily="-112" charset="0"/>
                          <a:cs typeface="Arial" pitchFamily="-112" charset="0"/>
                        </a:rPr>
                        <a:t>and</a:t>
                      </a:r>
                      <a:r>
                        <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rPr>
                        <a:t> positive statements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43025" name="Rectangle 21"/>
          <p:cNvSpPr>
            <a:spLocks noChangeArrowheads="1"/>
          </p:cNvSpPr>
          <p:nvPr/>
        </p:nvSpPr>
        <p:spPr bwMode="auto">
          <a:xfrm>
            <a:off x="3048000" y="3557588"/>
            <a:ext cx="2590800" cy="2093738"/>
          </a:xfrm>
          <a:prstGeom prst="rect">
            <a:avLst/>
          </a:prstGeom>
          <a:solidFill>
            <a:schemeClr val="bg2">
              <a:lumMod val="75000"/>
            </a:schemeClr>
          </a:solidFill>
          <a:ln>
            <a:noFill/>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endParaRPr lang="en-US" altLang="en-US" sz="1800">
              <a:solidFill>
                <a:schemeClr val="bg1"/>
              </a:solidFill>
            </a:endParaRPr>
          </a:p>
        </p:txBody>
      </p:sp>
      <p:sp>
        <p:nvSpPr>
          <p:cNvPr id="43026" name="Rectangle 22"/>
          <p:cNvSpPr>
            <a:spLocks noChangeArrowheads="1"/>
          </p:cNvSpPr>
          <p:nvPr/>
        </p:nvSpPr>
        <p:spPr bwMode="auto">
          <a:xfrm>
            <a:off x="5867400" y="3557588"/>
            <a:ext cx="2729629" cy="2093738"/>
          </a:xfrm>
          <a:prstGeom prst="rect">
            <a:avLst/>
          </a:prstGeom>
          <a:solidFill>
            <a:schemeClr val="bg2">
              <a:lumMod val="20000"/>
              <a:lumOff val="80000"/>
            </a:schemeClr>
          </a:solidFill>
          <a:ln>
            <a:noFill/>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endParaRPr lang="en-US" altLang="en-US" sz="1800">
              <a:solidFill>
                <a:schemeClr val="bg1"/>
              </a:solidFill>
            </a:endParaRPr>
          </a:p>
        </p:txBody>
      </p:sp>
    </p:spTree>
    <p:extLst>
      <p:ext uri="{BB962C8B-B14F-4D97-AF65-F5344CB8AC3E}">
        <p14:creationId xmlns:p14="http://schemas.microsoft.com/office/powerpoint/2010/main" val="322074206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4034" name="Rectangle 4"/>
          <p:cNvSpPr>
            <a:spLocks noGrp="1" noChangeArrowheads="1"/>
          </p:cNvSpPr>
          <p:nvPr>
            <p:ph type="title"/>
          </p:nvPr>
        </p:nvSpPr>
        <p:spPr>
          <a:xfrm>
            <a:off x="0" y="274638"/>
            <a:ext cx="9144000" cy="1143000"/>
          </a:xfrm>
        </p:spPr>
        <p:txBody>
          <a:bodyPr/>
          <a:lstStyle/>
          <a:p>
            <a:pPr algn="l" eaLnBrk="1" hangingPunct="1"/>
            <a:r>
              <a:rPr lang="en-US" altLang="en-US" sz="2400" dirty="0"/>
              <a:t>Similarly, if we were not interested in the effect of presentation speed, we could treat this experiment as one that only looked at the effect of statement type, like so:</a:t>
            </a:r>
          </a:p>
        </p:txBody>
      </p:sp>
      <p:graphicFrame>
        <p:nvGraphicFramePr>
          <p:cNvPr id="33811" name="Group 19"/>
          <p:cNvGraphicFramePr>
            <a:graphicFrameLocks noGrp="1"/>
          </p:cNvGraphicFramePr>
          <p:nvPr>
            <p:ph idx="1"/>
            <p:extLst>
              <p:ext uri="{D42A27DB-BD31-4B8C-83A1-F6EECF244321}">
                <p14:modId xmlns:p14="http://schemas.microsoft.com/office/powerpoint/2010/main" val="2140483"/>
              </p:ext>
            </p:extLst>
          </p:nvPr>
        </p:nvGraphicFramePr>
        <p:xfrm>
          <a:off x="228600" y="1565013"/>
          <a:ext cx="8229600" cy="4525963"/>
        </p:xfrm>
        <a:graphic>
          <a:graphicData uri="http://schemas.openxmlformats.org/drawingml/2006/table">
            <a:tbl>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800671032"/>
                    </a:ext>
                  </a:extLst>
                </a:gridCol>
              </a:tblGrid>
              <a:tr h="1508125">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Arial" charset="0"/>
                          <a:cs typeface="Arial" charset="0"/>
                        </a:rPr>
                        <a:t>Slow</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Arial" charset="0"/>
                          <a:cs typeface="Arial" charset="0"/>
                        </a:rPr>
                        <a:t>presentations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Arial" charset="0"/>
                          <a:cs typeface="Arial" charset="0"/>
                        </a:rPr>
                        <a:t>Fast presentations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09713">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Arial" charset="0"/>
                          <a:cs typeface="Arial" charset="0"/>
                        </a:rPr>
                        <a:t>Negative statements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08125">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Arial" charset="0"/>
                          <a:cs typeface="Arial" charset="0"/>
                        </a:rPr>
                        <a:t>Positive statements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4049" name="Rectangle 20"/>
          <p:cNvSpPr>
            <a:spLocks noChangeArrowheads="1"/>
          </p:cNvSpPr>
          <p:nvPr/>
        </p:nvSpPr>
        <p:spPr bwMode="auto">
          <a:xfrm>
            <a:off x="5822512" y="4648200"/>
            <a:ext cx="2635687" cy="1447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endParaRPr lang="en-US" altLang="en-US" sz="1800">
              <a:solidFill>
                <a:schemeClr val="bg1"/>
              </a:solidFill>
            </a:endParaRPr>
          </a:p>
        </p:txBody>
      </p:sp>
      <p:sp>
        <p:nvSpPr>
          <p:cNvPr id="3" name="Rectangle 22">
            <a:extLst>
              <a:ext uri="{FF2B5EF4-FFF2-40B4-BE49-F238E27FC236}">
                <a16:creationId xmlns:a16="http://schemas.microsoft.com/office/drawing/2014/main" id="{C8C0CBFE-0DC6-285A-C07C-A724CB031A00}"/>
              </a:ext>
            </a:extLst>
          </p:cNvPr>
          <p:cNvSpPr>
            <a:spLocks noChangeArrowheads="1"/>
          </p:cNvSpPr>
          <p:nvPr/>
        </p:nvSpPr>
        <p:spPr bwMode="auto">
          <a:xfrm>
            <a:off x="2956142" y="3078523"/>
            <a:ext cx="2774515" cy="1493477"/>
          </a:xfrm>
          <a:prstGeom prst="rect">
            <a:avLst/>
          </a:prstGeom>
          <a:solidFill>
            <a:schemeClr val="bg2">
              <a:lumMod val="50000"/>
            </a:schemeClr>
          </a:solidFill>
          <a:ln>
            <a:noFill/>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endParaRPr lang="en-US" altLang="en-US" sz="1800" dirty="0">
              <a:solidFill>
                <a:schemeClr val="bg1"/>
              </a:solidFill>
            </a:endParaRPr>
          </a:p>
        </p:txBody>
      </p:sp>
      <p:sp>
        <p:nvSpPr>
          <p:cNvPr id="4" name="Rectangle 22">
            <a:extLst>
              <a:ext uri="{FF2B5EF4-FFF2-40B4-BE49-F238E27FC236}">
                <a16:creationId xmlns:a16="http://schemas.microsoft.com/office/drawing/2014/main" id="{575567DB-2113-12AB-843F-B0F0CED6E8F8}"/>
              </a:ext>
            </a:extLst>
          </p:cNvPr>
          <p:cNvSpPr>
            <a:spLocks noChangeArrowheads="1"/>
          </p:cNvSpPr>
          <p:nvPr/>
        </p:nvSpPr>
        <p:spPr bwMode="auto">
          <a:xfrm>
            <a:off x="3044869" y="4571999"/>
            <a:ext cx="2679089" cy="1493477"/>
          </a:xfrm>
          <a:prstGeom prst="rect">
            <a:avLst/>
          </a:prstGeom>
          <a:solidFill>
            <a:schemeClr val="bg2">
              <a:lumMod val="60000"/>
              <a:lumOff val="40000"/>
            </a:schemeClr>
          </a:solidFill>
          <a:ln>
            <a:noFill/>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endParaRPr lang="en-US" altLang="en-US" sz="1800">
              <a:solidFill>
                <a:schemeClr val="bg1"/>
              </a:solidFill>
            </a:endParaRPr>
          </a:p>
        </p:txBody>
      </p:sp>
      <p:sp>
        <p:nvSpPr>
          <p:cNvPr id="5" name="Rectangle 22">
            <a:extLst>
              <a:ext uri="{FF2B5EF4-FFF2-40B4-BE49-F238E27FC236}">
                <a16:creationId xmlns:a16="http://schemas.microsoft.com/office/drawing/2014/main" id="{238AB691-4632-28C8-0A31-C9A4A9574CD1}"/>
              </a:ext>
            </a:extLst>
          </p:cNvPr>
          <p:cNvSpPr>
            <a:spLocks noChangeArrowheads="1"/>
          </p:cNvSpPr>
          <p:nvPr/>
        </p:nvSpPr>
        <p:spPr bwMode="auto">
          <a:xfrm>
            <a:off x="5723958" y="3073499"/>
            <a:ext cx="2777644" cy="1447800"/>
          </a:xfrm>
          <a:prstGeom prst="rect">
            <a:avLst/>
          </a:prstGeom>
          <a:solidFill>
            <a:schemeClr val="bg2">
              <a:lumMod val="60000"/>
              <a:lumOff val="40000"/>
            </a:schemeClr>
          </a:solidFill>
          <a:ln>
            <a:noFill/>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endParaRPr lang="en-US" altLang="en-US" sz="1800">
              <a:solidFill>
                <a:schemeClr val="bg1"/>
              </a:solidFill>
            </a:endParaRPr>
          </a:p>
        </p:txBody>
      </p:sp>
    </p:spTree>
    <p:extLst>
      <p:ext uri="{BB962C8B-B14F-4D97-AF65-F5344CB8AC3E}">
        <p14:creationId xmlns:p14="http://schemas.microsoft.com/office/powerpoint/2010/main" val="247034116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advTm="2000">
        <p159:morph option="byObject"/>
      </p:transition>
    </mc:Choice>
    <mc:Fallback>
      <p:transition spd="slow" advTm="2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4034" name="Rectangle 4"/>
          <p:cNvSpPr>
            <a:spLocks noGrp="1" noChangeArrowheads="1"/>
          </p:cNvSpPr>
          <p:nvPr>
            <p:ph type="title"/>
          </p:nvPr>
        </p:nvSpPr>
        <p:spPr>
          <a:xfrm>
            <a:off x="0" y="274638"/>
            <a:ext cx="9144000" cy="1143000"/>
          </a:xfrm>
        </p:spPr>
        <p:txBody>
          <a:bodyPr/>
          <a:lstStyle/>
          <a:p>
            <a:pPr algn="l" eaLnBrk="1" hangingPunct="1"/>
            <a:r>
              <a:rPr lang="en-US" altLang="en-US" sz="2400" dirty="0"/>
              <a:t>Similarly, if we were not interested in the effect of presentation speed, we could treat this experiment as one that only looked at the effect of statement type, like so:</a:t>
            </a:r>
          </a:p>
        </p:txBody>
      </p:sp>
      <p:graphicFrame>
        <p:nvGraphicFramePr>
          <p:cNvPr id="33811" name="Group 19"/>
          <p:cNvGraphicFramePr>
            <a:graphicFrameLocks noGrp="1"/>
          </p:cNvGraphicFramePr>
          <p:nvPr>
            <p:ph idx="1"/>
            <p:extLst>
              <p:ext uri="{D42A27DB-BD31-4B8C-83A1-F6EECF244321}">
                <p14:modId xmlns:p14="http://schemas.microsoft.com/office/powerpoint/2010/main" val="1608879044"/>
              </p:ext>
            </p:extLst>
          </p:nvPr>
        </p:nvGraphicFramePr>
        <p:xfrm>
          <a:off x="457200" y="1600200"/>
          <a:ext cx="8229600" cy="4525963"/>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508125">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dirty="0">
                          <a:ln>
                            <a:noFill/>
                          </a:ln>
                          <a:solidFill>
                            <a:schemeClr val="tx1"/>
                          </a:solidFill>
                          <a:effectLst/>
                          <a:latin typeface="Arial" charset="0"/>
                          <a:cs typeface="Arial" charset="0"/>
                        </a:rPr>
                        <a:t>Slow </a:t>
                      </a:r>
                      <a:r>
                        <a:rPr kumimoji="0" lang="en-US" altLang="en-US" sz="2800" b="1" i="0" u="sng" strike="noStrike" cap="none" normalizeH="0" baseline="0" dirty="0">
                          <a:ln>
                            <a:noFill/>
                          </a:ln>
                          <a:solidFill>
                            <a:schemeClr val="tx1"/>
                          </a:solidFill>
                          <a:effectLst/>
                          <a:latin typeface="Arial" charset="0"/>
                          <a:cs typeface="Arial" charset="0"/>
                        </a:rPr>
                        <a:t>and</a:t>
                      </a:r>
                      <a:r>
                        <a:rPr kumimoji="0" lang="en-US" altLang="en-US" sz="2800" b="0" i="0" u="none" strike="noStrike" cap="none" normalizeH="0" baseline="0" dirty="0">
                          <a:ln>
                            <a:noFill/>
                          </a:ln>
                          <a:solidFill>
                            <a:schemeClr val="tx1"/>
                          </a:solidFill>
                          <a:effectLst/>
                          <a:latin typeface="Arial" charset="0"/>
                          <a:cs typeface="Arial" charset="0"/>
                        </a:rPr>
                        <a:t> fast presentations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09713">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Arial" charset="0"/>
                          <a:cs typeface="Arial" charset="0"/>
                        </a:rPr>
                        <a:t>Negative statements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08125">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chemeClr val="tx1"/>
                          </a:solidFill>
                          <a:effectLst/>
                          <a:latin typeface="Arial" charset="0"/>
                          <a:cs typeface="Arial" charset="0"/>
                        </a:rPr>
                        <a:t>Positive statements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4049" name="Rectangle 20"/>
          <p:cNvSpPr>
            <a:spLocks noChangeArrowheads="1"/>
          </p:cNvSpPr>
          <p:nvPr/>
        </p:nvSpPr>
        <p:spPr bwMode="auto">
          <a:xfrm>
            <a:off x="4648199" y="4648200"/>
            <a:ext cx="4038599" cy="1447800"/>
          </a:xfrm>
          <a:prstGeom prst="rect">
            <a:avLst/>
          </a:prstGeom>
          <a:solidFill>
            <a:schemeClr val="bg2">
              <a:lumMod val="60000"/>
              <a:lumOff val="40000"/>
            </a:schemeClr>
          </a:solidFill>
          <a:ln>
            <a:noFill/>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endParaRPr lang="en-US" altLang="en-US" sz="1800">
              <a:solidFill>
                <a:schemeClr val="bg1"/>
              </a:solidFill>
            </a:endParaRPr>
          </a:p>
        </p:txBody>
      </p:sp>
      <p:sp>
        <p:nvSpPr>
          <p:cNvPr id="2" name="Rectangle 21">
            <a:extLst>
              <a:ext uri="{FF2B5EF4-FFF2-40B4-BE49-F238E27FC236}">
                <a16:creationId xmlns:a16="http://schemas.microsoft.com/office/drawing/2014/main" id="{5C9BFD0A-85D7-EC51-0C59-6CD02BB45526}"/>
              </a:ext>
            </a:extLst>
          </p:cNvPr>
          <p:cNvSpPr>
            <a:spLocks noChangeArrowheads="1"/>
          </p:cNvSpPr>
          <p:nvPr/>
        </p:nvSpPr>
        <p:spPr bwMode="auto">
          <a:xfrm>
            <a:off x="4629358" y="3138941"/>
            <a:ext cx="4057441" cy="1447800"/>
          </a:xfrm>
          <a:prstGeom prst="rect">
            <a:avLst/>
          </a:prstGeom>
          <a:solidFill>
            <a:schemeClr val="bg2">
              <a:lumMod val="75000"/>
            </a:schemeClr>
          </a:solidFill>
          <a:ln>
            <a:noFill/>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endParaRPr lang="en-US" altLang="en-US" sz="180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1"/>
          </p:nvPr>
        </p:nvSpPr>
        <p:spPr/>
        <p:txBody>
          <a:bodyPr/>
          <a:lstStyle/>
          <a:p>
            <a:pPr marL="0" indent="0" eaLnBrk="1" hangingPunct="1">
              <a:buNone/>
            </a:pPr>
            <a:r>
              <a:rPr lang="en-US" altLang="en-US" dirty="0"/>
              <a:t>For the purpose of this tutorial, imagine that participants rated their mood on the following scale.</a:t>
            </a:r>
          </a:p>
          <a:p>
            <a:pPr eaLnBrk="1" hangingPunct="1"/>
            <a:endParaRPr lang="en-US" altLang="en-US" dirty="0"/>
          </a:p>
          <a:p>
            <a:pPr eaLnBrk="1" hangingPunct="1"/>
            <a:endParaRPr lang="en-US" altLang="en-US" dirty="0"/>
          </a:p>
          <a:p>
            <a:pPr eaLnBrk="1" hangingPunct="1">
              <a:buFontTx/>
              <a:buNone/>
            </a:pPr>
            <a:r>
              <a:rPr lang="en-US" altLang="en-US" sz="2800" dirty="0"/>
              <a:t>Unhappy</a:t>
            </a:r>
            <a:r>
              <a:rPr lang="en-US" altLang="en-US" dirty="0"/>
              <a:t>					         </a:t>
            </a:r>
            <a:r>
              <a:rPr lang="en-US" altLang="en-US" sz="2800" dirty="0"/>
              <a:t>Happy</a:t>
            </a:r>
          </a:p>
        </p:txBody>
      </p:sp>
      <p:sp>
        <p:nvSpPr>
          <p:cNvPr id="32771" name="Rectangle 3"/>
          <p:cNvSpPr>
            <a:spLocks noGrp="1" noChangeArrowheads="1"/>
          </p:cNvSpPr>
          <p:nvPr>
            <p:ph type="title"/>
          </p:nvPr>
        </p:nvSpPr>
        <p:spPr/>
        <p:txBody>
          <a:bodyPr/>
          <a:lstStyle/>
          <a:p>
            <a:pPr eaLnBrk="1" hangingPunct="1"/>
            <a:endParaRPr lang="en-US" altLang="en-US"/>
          </a:p>
        </p:txBody>
      </p:sp>
      <p:sp>
        <p:nvSpPr>
          <p:cNvPr id="32772" name="Rectangle 4"/>
          <p:cNvSpPr>
            <a:spLocks noChangeArrowheads="1"/>
          </p:cNvSpPr>
          <p:nvPr/>
        </p:nvSpPr>
        <p:spPr bwMode="auto">
          <a:xfrm>
            <a:off x="609600" y="3505200"/>
            <a:ext cx="1371600" cy="381000"/>
          </a:xfrm>
          <a:prstGeom prst="rect">
            <a:avLst/>
          </a:prstGeom>
          <a:solidFill>
            <a:srgbClr val="333333"/>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2773" name="Rectangle 5"/>
          <p:cNvSpPr>
            <a:spLocks noChangeArrowheads="1"/>
          </p:cNvSpPr>
          <p:nvPr/>
        </p:nvSpPr>
        <p:spPr bwMode="auto">
          <a:xfrm>
            <a:off x="2209800" y="3505200"/>
            <a:ext cx="1371600" cy="381000"/>
          </a:xfrm>
          <a:prstGeom prst="rect">
            <a:avLst/>
          </a:prstGeom>
          <a:solidFill>
            <a:srgbClr val="808080"/>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2774" name="Rectangle 6"/>
          <p:cNvSpPr>
            <a:spLocks noChangeArrowheads="1"/>
          </p:cNvSpPr>
          <p:nvPr/>
        </p:nvSpPr>
        <p:spPr bwMode="auto">
          <a:xfrm>
            <a:off x="3810000" y="3505200"/>
            <a:ext cx="1371600" cy="381000"/>
          </a:xfrm>
          <a:prstGeom prst="rect">
            <a:avLst/>
          </a:prstGeom>
          <a:solidFill>
            <a:srgbClr val="969696"/>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2775" name="Rectangle 7"/>
          <p:cNvSpPr>
            <a:spLocks noChangeArrowheads="1"/>
          </p:cNvSpPr>
          <p:nvPr/>
        </p:nvSpPr>
        <p:spPr bwMode="auto">
          <a:xfrm>
            <a:off x="6858000" y="3505200"/>
            <a:ext cx="1371600" cy="381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2776" name="Rectangle 8"/>
          <p:cNvSpPr>
            <a:spLocks noChangeArrowheads="1"/>
          </p:cNvSpPr>
          <p:nvPr/>
        </p:nvSpPr>
        <p:spPr bwMode="auto">
          <a:xfrm>
            <a:off x="5334000" y="3505200"/>
            <a:ext cx="1371600" cy="381000"/>
          </a:xfrm>
          <a:prstGeom prst="rect">
            <a:avLst/>
          </a:prstGeom>
          <a:solidFill>
            <a:srgbClr val="C0C0C0"/>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p:txBody>
          <a:bodyPr/>
          <a:lstStyle/>
          <a:p>
            <a:pPr marL="0" indent="0" eaLnBrk="1" hangingPunct="1">
              <a:buNone/>
            </a:pPr>
            <a:r>
              <a:rPr lang="en-US" altLang="en-US" dirty="0"/>
              <a:t>Thus, a darker color represents a darker (less happy) mood, and a lighter color represents a lighter (more happy) mood.</a:t>
            </a:r>
          </a:p>
          <a:p>
            <a:pPr eaLnBrk="1" hangingPunct="1"/>
            <a:endParaRPr lang="en-US" altLang="en-US" dirty="0"/>
          </a:p>
          <a:p>
            <a:pPr eaLnBrk="1" hangingPunct="1"/>
            <a:endParaRPr lang="en-US" altLang="en-US" dirty="0"/>
          </a:p>
          <a:p>
            <a:pPr eaLnBrk="1" hangingPunct="1">
              <a:buFontTx/>
              <a:buNone/>
            </a:pPr>
            <a:r>
              <a:rPr lang="en-US" altLang="en-US" sz="2800" dirty="0"/>
              <a:t>Unhappy</a:t>
            </a:r>
            <a:r>
              <a:rPr lang="en-US" altLang="en-US" dirty="0"/>
              <a:t>					         </a:t>
            </a:r>
            <a:r>
              <a:rPr lang="en-US" altLang="en-US" sz="2800" dirty="0"/>
              <a:t>Happy</a:t>
            </a:r>
          </a:p>
        </p:txBody>
      </p:sp>
      <p:sp>
        <p:nvSpPr>
          <p:cNvPr id="34819" name="Rectangle 3"/>
          <p:cNvSpPr>
            <a:spLocks noGrp="1" noChangeArrowheads="1"/>
          </p:cNvSpPr>
          <p:nvPr>
            <p:ph type="title"/>
          </p:nvPr>
        </p:nvSpPr>
        <p:spPr/>
        <p:txBody>
          <a:bodyPr/>
          <a:lstStyle/>
          <a:p>
            <a:pPr eaLnBrk="1" hangingPunct="1"/>
            <a:endParaRPr lang="en-US" altLang="en-US"/>
          </a:p>
        </p:txBody>
      </p:sp>
      <p:sp>
        <p:nvSpPr>
          <p:cNvPr id="34820" name="Rectangle 4"/>
          <p:cNvSpPr>
            <a:spLocks noChangeArrowheads="1"/>
          </p:cNvSpPr>
          <p:nvPr/>
        </p:nvSpPr>
        <p:spPr bwMode="auto">
          <a:xfrm>
            <a:off x="609600" y="3505200"/>
            <a:ext cx="1371600" cy="381000"/>
          </a:xfrm>
          <a:prstGeom prst="rect">
            <a:avLst/>
          </a:prstGeom>
          <a:solidFill>
            <a:srgbClr val="333333"/>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4821" name="Rectangle 5"/>
          <p:cNvSpPr>
            <a:spLocks noChangeArrowheads="1"/>
          </p:cNvSpPr>
          <p:nvPr/>
        </p:nvSpPr>
        <p:spPr bwMode="auto">
          <a:xfrm>
            <a:off x="2209800" y="3505200"/>
            <a:ext cx="1371600" cy="381000"/>
          </a:xfrm>
          <a:prstGeom prst="rect">
            <a:avLst/>
          </a:prstGeom>
          <a:solidFill>
            <a:srgbClr val="808080"/>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4822" name="Rectangle 6"/>
          <p:cNvSpPr>
            <a:spLocks noChangeArrowheads="1"/>
          </p:cNvSpPr>
          <p:nvPr/>
        </p:nvSpPr>
        <p:spPr bwMode="auto">
          <a:xfrm>
            <a:off x="3810000" y="3505200"/>
            <a:ext cx="1371600" cy="381000"/>
          </a:xfrm>
          <a:prstGeom prst="rect">
            <a:avLst/>
          </a:prstGeom>
          <a:solidFill>
            <a:srgbClr val="969696"/>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4823" name="Rectangle 7"/>
          <p:cNvSpPr>
            <a:spLocks noChangeArrowheads="1"/>
          </p:cNvSpPr>
          <p:nvPr/>
        </p:nvSpPr>
        <p:spPr bwMode="auto">
          <a:xfrm>
            <a:off x="6858000" y="3505200"/>
            <a:ext cx="1371600" cy="381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4824" name="Rectangle 8"/>
          <p:cNvSpPr>
            <a:spLocks noChangeArrowheads="1"/>
          </p:cNvSpPr>
          <p:nvPr/>
        </p:nvSpPr>
        <p:spPr bwMode="auto">
          <a:xfrm>
            <a:off x="5334000" y="3505200"/>
            <a:ext cx="1371600" cy="381000"/>
          </a:xfrm>
          <a:prstGeom prst="rect">
            <a:avLst/>
          </a:prstGeom>
          <a:solidFill>
            <a:srgbClr val="C0C0C0"/>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457200" y="251618"/>
            <a:ext cx="8229600" cy="5897563"/>
          </a:xfrm>
        </p:spPr>
        <p:txBody>
          <a:bodyPr/>
          <a:lstStyle/>
          <a:p>
            <a:pPr marL="0" indent="0" eaLnBrk="1" hangingPunct="1">
              <a:buNone/>
            </a:pPr>
            <a:r>
              <a:rPr lang="en-US" altLang="en-US" dirty="0"/>
              <a:t>Since our scale is based on colors rather than numbers, we can average the </a:t>
            </a:r>
            <a:r>
              <a:rPr lang="en-US" altLang="en-US" b="1" i="1" u="sng" dirty="0"/>
              <a:t>color</a:t>
            </a:r>
            <a:r>
              <a:rPr lang="en-US" altLang="en-US" dirty="0"/>
              <a:t> of participants’ responses.</a:t>
            </a:r>
          </a:p>
          <a:p>
            <a:pPr eaLnBrk="1" hangingPunct="1"/>
            <a:endParaRPr lang="en-US" altLang="en-US" dirty="0"/>
          </a:p>
          <a:p>
            <a:pPr eaLnBrk="1" hangingPunct="1">
              <a:buFontTx/>
              <a:buNone/>
            </a:pPr>
            <a:r>
              <a:rPr lang="en-US" altLang="en-US" sz="2800" dirty="0"/>
              <a:t>Unhappy</a:t>
            </a:r>
            <a:r>
              <a:rPr lang="en-US" altLang="en-US" dirty="0"/>
              <a:t>					         </a:t>
            </a:r>
            <a:r>
              <a:rPr lang="en-US" altLang="en-US" sz="2800" dirty="0"/>
              <a:t>Happy</a:t>
            </a:r>
          </a:p>
          <a:p>
            <a:pPr eaLnBrk="1" hangingPunct="1">
              <a:buFontTx/>
              <a:buNone/>
            </a:pPr>
            <a:endParaRPr lang="en-US" altLang="en-US" sz="2800" dirty="0"/>
          </a:p>
          <a:p>
            <a:pPr eaLnBrk="1" hangingPunct="1">
              <a:buFontTx/>
              <a:buNone/>
            </a:pPr>
            <a:r>
              <a:rPr lang="en-US" altLang="en-US" sz="2800" dirty="0"/>
              <a:t>		Basically, the idea is that averaging two white (“happy”) choices average out to white, two black (“unhappy”) choices will average out to black, a black and a white choice would average out to a medium gray. The next slide provides more examples. </a:t>
            </a:r>
          </a:p>
        </p:txBody>
      </p:sp>
      <p:sp>
        <p:nvSpPr>
          <p:cNvPr id="36868" name="Rectangle 4"/>
          <p:cNvSpPr>
            <a:spLocks noChangeArrowheads="1"/>
          </p:cNvSpPr>
          <p:nvPr/>
        </p:nvSpPr>
        <p:spPr bwMode="auto">
          <a:xfrm>
            <a:off x="609600" y="1981200"/>
            <a:ext cx="1371600" cy="381000"/>
          </a:xfrm>
          <a:prstGeom prst="rect">
            <a:avLst/>
          </a:prstGeom>
          <a:solidFill>
            <a:srgbClr val="333333"/>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6869" name="Rectangle 5"/>
          <p:cNvSpPr>
            <a:spLocks noChangeArrowheads="1"/>
          </p:cNvSpPr>
          <p:nvPr/>
        </p:nvSpPr>
        <p:spPr bwMode="auto">
          <a:xfrm>
            <a:off x="2209800" y="1981200"/>
            <a:ext cx="1371600" cy="381000"/>
          </a:xfrm>
          <a:prstGeom prst="rect">
            <a:avLst/>
          </a:prstGeom>
          <a:solidFill>
            <a:srgbClr val="808080"/>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6870" name="Rectangle 6"/>
          <p:cNvSpPr>
            <a:spLocks noChangeArrowheads="1"/>
          </p:cNvSpPr>
          <p:nvPr/>
        </p:nvSpPr>
        <p:spPr bwMode="auto">
          <a:xfrm>
            <a:off x="3810000" y="1981200"/>
            <a:ext cx="1371600" cy="381000"/>
          </a:xfrm>
          <a:prstGeom prst="rect">
            <a:avLst/>
          </a:prstGeom>
          <a:solidFill>
            <a:srgbClr val="969696"/>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6871" name="Rectangle 7"/>
          <p:cNvSpPr>
            <a:spLocks noChangeArrowheads="1"/>
          </p:cNvSpPr>
          <p:nvPr/>
        </p:nvSpPr>
        <p:spPr bwMode="auto">
          <a:xfrm>
            <a:off x="6858000" y="1981200"/>
            <a:ext cx="1371600" cy="381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6872" name="Rectangle 8"/>
          <p:cNvSpPr>
            <a:spLocks noChangeArrowheads="1"/>
          </p:cNvSpPr>
          <p:nvPr/>
        </p:nvSpPr>
        <p:spPr bwMode="auto">
          <a:xfrm>
            <a:off x="5334000" y="1981200"/>
            <a:ext cx="1371600" cy="381000"/>
          </a:xfrm>
          <a:prstGeom prst="rect">
            <a:avLst/>
          </a:prstGeom>
          <a:solidFill>
            <a:srgbClr val="C0C0C0"/>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38914" name="Text Box 4"/>
          <p:cNvSpPr txBox="1">
            <a:spLocks noChangeArrowheads="1"/>
          </p:cNvSpPr>
          <p:nvPr/>
        </p:nvSpPr>
        <p:spPr bwMode="auto">
          <a:xfrm>
            <a:off x="593725" y="473075"/>
            <a:ext cx="14922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sz="3200" u="sng"/>
              <a:t>Color 1</a:t>
            </a:r>
          </a:p>
        </p:txBody>
      </p:sp>
      <p:sp>
        <p:nvSpPr>
          <p:cNvPr id="38915" name="Text Box 5"/>
          <p:cNvSpPr txBox="1">
            <a:spLocks noChangeArrowheads="1"/>
          </p:cNvSpPr>
          <p:nvPr/>
        </p:nvSpPr>
        <p:spPr bwMode="auto">
          <a:xfrm>
            <a:off x="2895600" y="533400"/>
            <a:ext cx="1676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sz="3200" u="sng"/>
              <a:t>Color 2</a:t>
            </a:r>
          </a:p>
        </p:txBody>
      </p:sp>
      <p:sp>
        <p:nvSpPr>
          <p:cNvPr id="38916" name="Text Box 6"/>
          <p:cNvSpPr txBox="1">
            <a:spLocks noChangeArrowheads="1"/>
          </p:cNvSpPr>
          <p:nvPr/>
        </p:nvSpPr>
        <p:spPr bwMode="auto">
          <a:xfrm>
            <a:off x="5334000" y="152400"/>
            <a:ext cx="3200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sz="3200" u="sng"/>
              <a:t>Average of Colors 1 &amp;  2</a:t>
            </a:r>
          </a:p>
        </p:txBody>
      </p:sp>
      <p:sp>
        <p:nvSpPr>
          <p:cNvPr id="38917" name="Rectangle 7"/>
          <p:cNvSpPr>
            <a:spLocks noChangeArrowheads="1"/>
          </p:cNvSpPr>
          <p:nvPr/>
        </p:nvSpPr>
        <p:spPr bwMode="auto">
          <a:xfrm>
            <a:off x="838200" y="1295400"/>
            <a:ext cx="990600" cy="381000"/>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8918" name="Rectangle 8"/>
          <p:cNvSpPr>
            <a:spLocks noChangeArrowheads="1"/>
          </p:cNvSpPr>
          <p:nvPr/>
        </p:nvSpPr>
        <p:spPr bwMode="auto">
          <a:xfrm>
            <a:off x="3048000" y="1295400"/>
            <a:ext cx="990600" cy="381000"/>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8919" name="Rectangle 9"/>
          <p:cNvSpPr>
            <a:spLocks noChangeArrowheads="1"/>
          </p:cNvSpPr>
          <p:nvPr/>
        </p:nvSpPr>
        <p:spPr bwMode="auto">
          <a:xfrm>
            <a:off x="6096000" y="1295400"/>
            <a:ext cx="990600" cy="381000"/>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8920" name="Rectangle 10"/>
          <p:cNvSpPr>
            <a:spLocks noChangeArrowheads="1"/>
          </p:cNvSpPr>
          <p:nvPr/>
        </p:nvSpPr>
        <p:spPr bwMode="auto">
          <a:xfrm>
            <a:off x="838200" y="2057400"/>
            <a:ext cx="990600" cy="381000"/>
          </a:xfrm>
          <a:prstGeom prst="rect">
            <a:avLst/>
          </a:prstGeom>
          <a:solidFill>
            <a:srgbClr val="808080"/>
          </a:solidFill>
          <a:ln w="9525">
            <a:solidFill>
              <a:srgbClr val="969696"/>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8921" name="Rectangle 11"/>
          <p:cNvSpPr>
            <a:spLocks noChangeArrowheads="1"/>
          </p:cNvSpPr>
          <p:nvPr/>
        </p:nvSpPr>
        <p:spPr bwMode="auto">
          <a:xfrm>
            <a:off x="3048000" y="2057400"/>
            <a:ext cx="990600" cy="381000"/>
          </a:xfrm>
          <a:prstGeom prst="rect">
            <a:avLst/>
          </a:prstGeom>
          <a:solidFill>
            <a:srgbClr val="808080"/>
          </a:solidFill>
          <a:ln w="9525">
            <a:solidFill>
              <a:srgbClr val="969696"/>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8922" name="Rectangle 12"/>
          <p:cNvSpPr>
            <a:spLocks noChangeArrowheads="1"/>
          </p:cNvSpPr>
          <p:nvPr/>
        </p:nvSpPr>
        <p:spPr bwMode="auto">
          <a:xfrm>
            <a:off x="6096000" y="2057400"/>
            <a:ext cx="990600" cy="381000"/>
          </a:xfrm>
          <a:prstGeom prst="rect">
            <a:avLst/>
          </a:prstGeom>
          <a:solidFill>
            <a:srgbClr val="808080"/>
          </a:solidFill>
          <a:ln w="9525">
            <a:solidFill>
              <a:srgbClr val="969696"/>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8923" name="Rectangle 13"/>
          <p:cNvSpPr>
            <a:spLocks noChangeArrowheads="1"/>
          </p:cNvSpPr>
          <p:nvPr/>
        </p:nvSpPr>
        <p:spPr bwMode="auto">
          <a:xfrm>
            <a:off x="838200" y="2819400"/>
            <a:ext cx="990600" cy="381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8924" name="Rectangle 14"/>
          <p:cNvSpPr>
            <a:spLocks noChangeArrowheads="1"/>
          </p:cNvSpPr>
          <p:nvPr/>
        </p:nvSpPr>
        <p:spPr bwMode="auto">
          <a:xfrm>
            <a:off x="3048000" y="2819400"/>
            <a:ext cx="990600" cy="381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8925" name="Rectangle 15"/>
          <p:cNvSpPr>
            <a:spLocks noChangeArrowheads="1"/>
          </p:cNvSpPr>
          <p:nvPr/>
        </p:nvSpPr>
        <p:spPr bwMode="auto">
          <a:xfrm>
            <a:off x="6096000" y="2819400"/>
            <a:ext cx="990600" cy="381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8926" name="Rectangle 16"/>
          <p:cNvSpPr>
            <a:spLocks noChangeArrowheads="1"/>
          </p:cNvSpPr>
          <p:nvPr/>
        </p:nvSpPr>
        <p:spPr bwMode="auto">
          <a:xfrm>
            <a:off x="857250" y="3810000"/>
            <a:ext cx="990600" cy="381000"/>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8927" name="Rectangle 17"/>
          <p:cNvSpPr>
            <a:spLocks noChangeArrowheads="1"/>
          </p:cNvSpPr>
          <p:nvPr/>
        </p:nvSpPr>
        <p:spPr bwMode="auto">
          <a:xfrm>
            <a:off x="3067050" y="3810000"/>
            <a:ext cx="990600" cy="381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8928" name="Rectangle 18"/>
          <p:cNvSpPr>
            <a:spLocks noChangeArrowheads="1"/>
          </p:cNvSpPr>
          <p:nvPr/>
        </p:nvSpPr>
        <p:spPr bwMode="auto">
          <a:xfrm>
            <a:off x="6115050" y="3810000"/>
            <a:ext cx="990600" cy="381000"/>
          </a:xfrm>
          <a:prstGeom prst="rect">
            <a:avLst/>
          </a:prstGeom>
          <a:solidFill>
            <a:srgbClr val="969696"/>
          </a:solidFill>
          <a:ln w="9525">
            <a:solidFill>
              <a:srgbClr val="969696"/>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38935" name="Text Box 26"/>
          <p:cNvSpPr txBox="1">
            <a:spLocks noChangeArrowheads="1"/>
          </p:cNvSpPr>
          <p:nvPr/>
        </p:nvSpPr>
        <p:spPr bwMode="auto">
          <a:xfrm>
            <a:off x="822325" y="1636713"/>
            <a:ext cx="6191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sz="1800" dirty="0"/>
              <a:t>(Black)                         (Black)                                    (Black)</a:t>
            </a:r>
          </a:p>
        </p:txBody>
      </p:sp>
      <p:sp>
        <p:nvSpPr>
          <p:cNvPr id="38936" name="Rectangle 27"/>
          <p:cNvSpPr>
            <a:spLocks noChangeArrowheads="1"/>
          </p:cNvSpPr>
          <p:nvPr/>
        </p:nvSpPr>
        <p:spPr bwMode="auto">
          <a:xfrm>
            <a:off x="838200" y="2406650"/>
            <a:ext cx="6191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sz="1800" dirty="0"/>
              <a:t>(Gray)                         (Gray)                                       (Gray)</a:t>
            </a:r>
          </a:p>
          <a:p>
            <a:pPr eaLnBrk="1" hangingPunct="1"/>
            <a:endParaRPr lang="en-US" altLang="en-US" sz="1800" dirty="0"/>
          </a:p>
        </p:txBody>
      </p:sp>
      <p:sp>
        <p:nvSpPr>
          <p:cNvPr id="38937" name="Rectangle 28"/>
          <p:cNvSpPr>
            <a:spLocks noChangeArrowheads="1"/>
          </p:cNvSpPr>
          <p:nvPr/>
        </p:nvSpPr>
        <p:spPr bwMode="auto">
          <a:xfrm>
            <a:off x="838200" y="3352800"/>
            <a:ext cx="6267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sz="1800" dirty="0"/>
              <a:t>(White)                         (White)                                    (White)</a:t>
            </a:r>
          </a:p>
          <a:p>
            <a:pPr eaLnBrk="1" hangingPunct="1"/>
            <a:endParaRPr lang="en-US" altLang="en-US" sz="1800" dirty="0"/>
          </a:p>
        </p:txBody>
      </p:sp>
      <p:sp>
        <p:nvSpPr>
          <p:cNvPr id="38938" name="Rectangle 29"/>
          <p:cNvSpPr>
            <a:spLocks noChangeArrowheads="1"/>
          </p:cNvSpPr>
          <p:nvPr/>
        </p:nvSpPr>
        <p:spPr bwMode="auto">
          <a:xfrm>
            <a:off x="762000" y="4343400"/>
            <a:ext cx="6343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sz="1800"/>
              <a:t>(Black)                         (White)                                       (Gray)</a:t>
            </a:r>
          </a:p>
          <a:p>
            <a:pPr eaLnBrk="1" hangingPunct="1"/>
            <a:endParaRPr lang="en-US" altLang="en-US" sz="1800"/>
          </a:p>
        </p:txBody>
      </p:sp>
      <p:sp>
        <p:nvSpPr>
          <p:cNvPr id="21" name="Rectangle 16"/>
          <p:cNvSpPr>
            <a:spLocks noChangeArrowheads="1"/>
          </p:cNvSpPr>
          <p:nvPr/>
        </p:nvSpPr>
        <p:spPr bwMode="auto">
          <a:xfrm>
            <a:off x="872240" y="5073650"/>
            <a:ext cx="990600" cy="381000"/>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22" name="Rectangle 17"/>
          <p:cNvSpPr>
            <a:spLocks noChangeArrowheads="1"/>
          </p:cNvSpPr>
          <p:nvPr/>
        </p:nvSpPr>
        <p:spPr bwMode="auto">
          <a:xfrm>
            <a:off x="3082040" y="5073650"/>
            <a:ext cx="990600" cy="381000"/>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23" name="Rectangle 18"/>
          <p:cNvSpPr>
            <a:spLocks noChangeArrowheads="1"/>
          </p:cNvSpPr>
          <p:nvPr/>
        </p:nvSpPr>
        <p:spPr bwMode="auto">
          <a:xfrm>
            <a:off x="6130040" y="5073650"/>
            <a:ext cx="990600" cy="381000"/>
          </a:xfrm>
          <a:prstGeom prst="rect">
            <a:avLst/>
          </a:prstGeom>
          <a:solidFill>
            <a:schemeClr val="tx1">
              <a:lumMod val="65000"/>
              <a:lumOff val="35000"/>
            </a:schemeClr>
          </a:solidFill>
          <a:ln w="9525">
            <a:solidFill>
              <a:srgbClr val="969696"/>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24" name="Rectangle 29"/>
          <p:cNvSpPr>
            <a:spLocks noChangeArrowheads="1"/>
          </p:cNvSpPr>
          <p:nvPr/>
        </p:nvSpPr>
        <p:spPr bwMode="auto">
          <a:xfrm>
            <a:off x="838200" y="5607050"/>
            <a:ext cx="68018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sz="1800" dirty="0"/>
              <a:t>(Black)                         (Gray)                                    (Dark Gray)</a:t>
            </a:r>
          </a:p>
          <a:p>
            <a:pPr eaLnBrk="1" hangingPunct="1"/>
            <a:endParaRPr lang="en-US" altLang="en-US"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lgn="l" eaLnBrk="1" hangingPunct="1"/>
            <a:r>
              <a:rPr lang="en-US" altLang="en-US" sz="3200" dirty="0"/>
              <a:t>Now, let’s look at some possible results.</a:t>
            </a:r>
            <a:br>
              <a:rPr lang="en-US" altLang="en-US" dirty="0"/>
            </a:br>
            <a:endParaRPr lang="en-US" altLang="en-US" dirty="0"/>
          </a:p>
        </p:txBody>
      </p:sp>
      <p:sp>
        <p:nvSpPr>
          <p:cNvPr id="39939" name="Rectangle 3"/>
          <p:cNvSpPr>
            <a:spLocks noGrp="1" noChangeArrowheads="1"/>
          </p:cNvSpPr>
          <p:nvPr>
            <p:ph type="body" idx="1"/>
          </p:nvPr>
        </p:nvSpPr>
        <p:spPr/>
        <p:txBody>
          <a:bodyPr/>
          <a:lstStyle/>
          <a:p>
            <a:pPr eaLnBrk="1" hangingPunct="1"/>
            <a:r>
              <a:rPr lang="en-US" altLang="en-US" dirty="0"/>
              <a:t>Let’s start with the case in that the only effect was that the participants reading positive statements were in a different mood than those reading negative statements.</a:t>
            </a:r>
          </a:p>
          <a:p>
            <a:pPr eaLnBrk="1" hangingPunct="1"/>
            <a:r>
              <a:rPr lang="en-US" altLang="en-US" dirty="0"/>
              <a:t> This would be called a “statement main effect.”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Rectangle 38">
            <a:extLst>
              <a:ext uri="{FF2B5EF4-FFF2-40B4-BE49-F238E27FC236}">
                <a16:creationId xmlns:a16="http://schemas.microsoft.com/office/drawing/2014/main" id="{5D5364EF-0746-381D-DA06-59EEEA1D6FA1}"/>
              </a:ext>
            </a:extLst>
          </p:cNvPr>
          <p:cNvSpPr>
            <a:spLocks noChangeArrowheads="1"/>
          </p:cNvSpPr>
          <p:nvPr/>
        </p:nvSpPr>
        <p:spPr bwMode="auto">
          <a:xfrm>
            <a:off x="4572000" y="4006405"/>
            <a:ext cx="2041358" cy="1244707"/>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56322" name="Rectangle 2"/>
          <p:cNvSpPr>
            <a:spLocks noGrp="1" noChangeArrowheads="1"/>
          </p:cNvSpPr>
          <p:nvPr>
            <p:ph type="title"/>
          </p:nvPr>
        </p:nvSpPr>
        <p:spPr>
          <a:xfrm>
            <a:off x="96252" y="180474"/>
            <a:ext cx="9144000" cy="1143000"/>
          </a:xfrm>
        </p:spPr>
        <p:txBody>
          <a:bodyPr/>
          <a:lstStyle/>
          <a:p>
            <a:pPr algn="l" eaLnBrk="1" hangingPunct="1"/>
            <a:r>
              <a:rPr lang="en-US" altLang="en-US" sz="2400" dirty="0">
                <a:solidFill>
                  <a:schemeClr val="tx2"/>
                </a:solidFill>
              </a:rPr>
              <a:t>A look at what the individual cells could look like if the only effect was that  positive statements had</a:t>
            </a:r>
            <a:r>
              <a:rPr lang="en-US" altLang="en-US" sz="2400" dirty="0"/>
              <a:t> </a:t>
            </a:r>
            <a:r>
              <a:rPr lang="en-US" altLang="en-US" sz="2400" dirty="0">
                <a:solidFill>
                  <a:schemeClr val="tx2"/>
                </a:solidFill>
              </a:rPr>
              <a:t>a more positive effect on mood than negative statements.</a:t>
            </a:r>
            <a:br>
              <a:rPr lang="en-US" altLang="en-US" sz="2800" dirty="0"/>
            </a:br>
            <a:r>
              <a:rPr lang="en-US" altLang="en-US" sz="2800" dirty="0"/>
              <a:t> </a:t>
            </a:r>
          </a:p>
        </p:txBody>
      </p:sp>
      <p:graphicFrame>
        <p:nvGraphicFramePr>
          <p:cNvPr id="23555" name="Group 3"/>
          <p:cNvGraphicFramePr>
            <a:graphicFrameLocks noGrp="1"/>
          </p:cNvGraphicFramePr>
          <p:nvPr>
            <p:ph idx="1"/>
            <p:extLst>
              <p:ext uri="{D42A27DB-BD31-4B8C-83A1-F6EECF244321}">
                <p14:modId xmlns:p14="http://schemas.microsoft.com/office/powerpoint/2010/main" val="695949554"/>
              </p:ext>
            </p:extLst>
          </p:nvPr>
        </p:nvGraphicFramePr>
        <p:xfrm>
          <a:off x="457200" y="1600200"/>
          <a:ext cx="6172200" cy="3657600"/>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118419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Slow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Fast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367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Negative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367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Positive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6355" name="Rectangle 35"/>
          <p:cNvSpPr>
            <a:spLocks noChangeArrowheads="1"/>
          </p:cNvSpPr>
          <p:nvPr/>
        </p:nvSpPr>
        <p:spPr bwMode="auto">
          <a:xfrm>
            <a:off x="2530642" y="2792351"/>
            <a:ext cx="2025316" cy="1214054"/>
          </a:xfrm>
          <a:prstGeom prst="rect">
            <a:avLst/>
          </a:prstGeom>
          <a:solidFill>
            <a:schemeClr val="tx2"/>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8" name="Rectangle 35"/>
          <p:cNvSpPr>
            <a:spLocks noChangeArrowheads="1"/>
          </p:cNvSpPr>
          <p:nvPr/>
        </p:nvSpPr>
        <p:spPr bwMode="auto">
          <a:xfrm>
            <a:off x="4588044" y="2792351"/>
            <a:ext cx="2025314" cy="1207366"/>
          </a:xfrm>
          <a:prstGeom prst="rect">
            <a:avLst/>
          </a:prstGeom>
          <a:solidFill>
            <a:schemeClr val="tx2"/>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9" name="Rectangle 38"/>
          <p:cNvSpPr>
            <a:spLocks noChangeArrowheads="1"/>
          </p:cNvSpPr>
          <p:nvPr/>
        </p:nvSpPr>
        <p:spPr bwMode="auto">
          <a:xfrm>
            <a:off x="2530642" y="4013092"/>
            <a:ext cx="2041358" cy="1244707"/>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10" name="Action Button: Forward or Next 9">
            <a:hlinkClick r:id="" action="ppaction://hlinkshowjump?jump=nextslide" highlightClick="1"/>
          </p:cNvPr>
          <p:cNvSpPr/>
          <p:nvPr/>
        </p:nvSpPr>
        <p:spPr>
          <a:xfrm>
            <a:off x="7772400" y="5867400"/>
            <a:ext cx="1143000" cy="914400"/>
          </a:xfrm>
          <a:prstGeom prst="actionButtonForwardNex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AutoShape 40">
            <a:extLst>
              <a:ext uri="{FF2B5EF4-FFF2-40B4-BE49-F238E27FC236}">
                <a16:creationId xmlns:a16="http://schemas.microsoft.com/office/drawing/2014/main" id="{396AFCD7-FF9D-D521-319F-C273AD3A55B7}"/>
              </a:ext>
            </a:extLst>
          </p:cNvPr>
          <p:cNvSpPr>
            <a:spLocks noChangeArrowheads="1"/>
          </p:cNvSpPr>
          <p:nvPr/>
        </p:nvSpPr>
        <p:spPr bwMode="auto">
          <a:xfrm rot="5400000">
            <a:off x="2056798" y="3584809"/>
            <a:ext cx="2130793" cy="605589"/>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dirty="0"/>
              <a:t>Mood improves</a:t>
            </a:r>
          </a:p>
        </p:txBody>
      </p:sp>
      <p:sp>
        <p:nvSpPr>
          <p:cNvPr id="5" name="AutoShape 40">
            <a:extLst>
              <a:ext uri="{FF2B5EF4-FFF2-40B4-BE49-F238E27FC236}">
                <a16:creationId xmlns:a16="http://schemas.microsoft.com/office/drawing/2014/main" id="{47137D09-F4E4-8385-5689-E5D8C7CC7279}"/>
              </a:ext>
            </a:extLst>
          </p:cNvPr>
          <p:cNvSpPr>
            <a:spLocks noChangeArrowheads="1"/>
          </p:cNvSpPr>
          <p:nvPr/>
        </p:nvSpPr>
        <p:spPr bwMode="auto">
          <a:xfrm rot="5400000">
            <a:off x="4880209" y="3661009"/>
            <a:ext cx="2130793" cy="605589"/>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dirty="0"/>
              <a:t>Mood improves</a:t>
            </a:r>
          </a:p>
        </p:txBody>
      </p:sp>
      <p:sp>
        <p:nvSpPr>
          <p:cNvPr id="7" name="Arrow: Left-Right 6">
            <a:extLst>
              <a:ext uri="{FF2B5EF4-FFF2-40B4-BE49-F238E27FC236}">
                <a16:creationId xmlns:a16="http://schemas.microsoft.com/office/drawing/2014/main" id="{7723694B-5557-E2AC-515B-367EFBFCBDDB}"/>
              </a:ext>
            </a:extLst>
          </p:cNvPr>
          <p:cNvSpPr/>
          <p:nvPr/>
        </p:nvSpPr>
        <p:spPr>
          <a:xfrm>
            <a:off x="3713749" y="3200399"/>
            <a:ext cx="1564104" cy="529280"/>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highlight>
                  <a:srgbClr val="4D4D4D"/>
                </a:highlight>
              </a:rPr>
              <a:t>No difference</a:t>
            </a:r>
          </a:p>
        </p:txBody>
      </p:sp>
      <p:sp>
        <p:nvSpPr>
          <p:cNvPr id="12" name="Arrow: Left-Right 11">
            <a:extLst>
              <a:ext uri="{FF2B5EF4-FFF2-40B4-BE49-F238E27FC236}">
                <a16:creationId xmlns:a16="http://schemas.microsoft.com/office/drawing/2014/main" id="{ABC8E692-2576-ED12-7594-87A08D9BEE1D}"/>
              </a:ext>
            </a:extLst>
          </p:cNvPr>
          <p:cNvSpPr/>
          <p:nvPr/>
        </p:nvSpPr>
        <p:spPr>
          <a:xfrm>
            <a:off x="3740280" y="4237990"/>
            <a:ext cx="1564104" cy="529280"/>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highlight>
                  <a:srgbClr val="4D4D4D"/>
                </a:highlight>
              </a:rPr>
              <a:t>No difference</a:t>
            </a:r>
          </a:p>
        </p:txBody>
      </p:sp>
      <p:sp>
        <p:nvSpPr>
          <p:cNvPr id="14" name="Action Button: Go Back or Previous 13">
            <a:hlinkClick r:id="" action="ppaction://hlinkshowjump?jump=previousslide" highlightClick="1"/>
            <a:extLst>
              <a:ext uri="{FF2B5EF4-FFF2-40B4-BE49-F238E27FC236}">
                <a16:creationId xmlns:a16="http://schemas.microsoft.com/office/drawing/2014/main" id="{4CFE01A6-7BED-9267-4079-142423BC435E}"/>
              </a:ext>
            </a:extLst>
          </p:cNvPr>
          <p:cNvSpPr/>
          <p:nvPr/>
        </p:nvSpPr>
        <p:spPr>
          <a:xfrm>
            <a:off x="6553200" y="5867400"/>
            <a:ext cx="1143000" cy="914400"/>
          </a:xfrm>
          <a:prstGeom prst="actionButtonBackPrevious">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11"/>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500"/>
                                  </p:stCondLst>
                                  <p:childTnLst>
                                    <p:set>
                                      <p:cBhvr>
                                        <p:cTn id="9" dur="1" fill="hold">
                                          <p:stCondLst>
                                            <p:cond delay="0"/>
                                          </p:stCondLst>
                                        </p:cTn>
                                        <p:tgtEl>
                                          <p:spTgt spid="5"/>
                                        </p:tgtEl>
                                        <p:attrNameLst>
                                          <p:attrName>style.visibility</p:attrName>
                                        </p:attrNameLst>
                                      </p:cBhvr>
                                      <p:to>
                                        <p:strVal val="visible"/>
                                      </p:to>
                                    </p:set>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childTnLst>
                          </p:cTn>
                        </p:par>
                        <p:par>
                          <p:cTn id="14" fill="hold">
                            <p:stCondLst>
                              <p:cond delay="1500"/>
                            </p:stCondLst>
                            <p:childTnLst>
                              <p:par>
                                <p:cTn id="15" presetID="22" presetClass="entr" presetSubtype="4" fill="hold" grpId="0" nodeType="afterEffect">
                                  <p:stCondLst>
                                    <p:cond delay="75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5" grpId="0" animBg="1"/>
      <p:bldP spid="7"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304800" y="228600"/>
            <a:ext cx="8229600" cy="4525963"/>
          </a:xfrm>
        </p:spPr>
        <p:txBody>
          <a:bodyPr/>
          <a:lstStyle/>
          <a:p>
            <a:pPr eaLnBrk="1" hangingPunct="1"/>
            <a:r>
              <a:rPr lang="en-US" altLang="en-US" b="1" dirty="0"/>
              <a:t>This tutorial is based on the example study described on page 467 of </a:t>
            </a:r>
            <a:r>
              <a:rPr lang="en-US" altLang="en-US" b="1" i="1" dirty="0"/>
              <a:t>Research design explained</a:t>
            </a:r>
            <a:r>
              <a:rPr lang="en-US" altLang="en-US" b="1"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Rectangle 38">
            <a:extLst>
              <a:ext uri="{FF2B5EF4-FFF2-40B4-BE49-F238E27FC236}">
                <a16:creationId xmlns:a16="http://schemas.microsoft.com/office/drawing/2014/main" id="{5D5364EF-0746-381D-DA06-59EEEA1D6FA1}"/>
              </a:ext>
            </a:extLst>
          </p:cNvPr>
          <p:cNvSpPr>
            <a:spLocks noChangeArrowheads="1"/>
          </p:cNvSpPr>
          <p:nvPr/>
        </p:nvSpPr>
        <p:spPr bwMode="auto">
          <a:xfrm>
            <a:off x="2277118" y="4237989"/>
            <a:ext cx="4123681" cy="1244707"/>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56322" name="Rectangle 2"/>
          <p:cNvSpPr>
            <a:spLocks noGrp="1" noChangeArrowheads="1"/>
          </p:cNvSpPr>
          <p:nvPr>
            <p:ph type="title"/>
          </p:nvPr>
        </p:nvSpPr>
        <p:spPr>
          <a:xfrm>
            <a:off x="0" y="434482"/>
            <a:ext cx="9144000" cy="1143000"/>
          </a:xfrm>
        </p:spPr>
        <p:txBody>
          <a:bodyPr/>
          <a:lstStyle/>
          <a:p>
            <a:pPr algn="l" eaLnBrk="1" hangingPunct="1"/>
            <a:r>
              <a:rPr lang="en-US" altLang="en-US" sz="2400" dirty="0">
                <a:solidFill>
                  <a:schemeClr val="tx2"/>
                </a:solidFill>
              </a:rPr>
              <a:t>If, as in the previous slide, the only effect was that  positive statements had</a:t>
            </a:r>
            <a:r>
              <a:rPr lang="en-US" altLang="en-US" sz="2400" dirty="0"/>
              <a:t> </a:t>
            </a:r>
            <a:r>
              <a:rPr lang="en-US" altLang="en-US" sz="2400" dirty="0">
                <a:solidFill>
                  <a:schemeClr val="tx2"/>
                </a:solidFill>
              </a:rPr>
              <a:t>a more positive effect on mood than negative </a:t>
            </a:r>
            <a:r>
              <a:rPr lang="en-US" altLang="en-US" sz="2400" dirty="0" err="1">
                <a:solidFill>
                  <a:schemeClr val="tx2"/>
                </a:solidFill>
              </a:rPr>
              <a:t>statements,we</a:t>
            </a:r>
            <a:r>
              <a:rPr lang="en-US" altLang="en-US" sz="2400" dirty="0">
                <a:solidFill>
                  <a:schemeClr val="tx2"/>
                </a:solidFill>
              </a:rPr>
              <a:t> could average/collapse/combine the slow and fast speed columns. </a:t>
            </a:r>
            <a:br>
              <a:rPr lang="en-US" altLang="en-US" sz="2800" dirty="0"/>
            </a:br>
            <a:r>
              <a:rPr lang="en-US" altLang="en-US" sz="2800" dirty="0"/>
              <a:t> </a:t>
            </a:r>
          </a:p>
        </p:txBody>
      </p:sp>
      <p:graphicFrame>
        <p:nvGraphicFramePr>
          <p:cNvPr id="23555" name="Group 3"/>
          <p:cNvGraphicFramePr>
            <a:graphicFrameLocks noGrp="1"/>
          </p:cNvGraphicFramePr>
          <p:nvPr>
            <p:ph idx="1"/>
            <p:extLst>
              <p:ext uri="{D42A27DB-BD31-4B8C-83A1-F6EECF244321}">
                <p14:modId xmlns:p14="http://schemas.microsoft.com/office/powerpoint/2010/main" val="2203617589"/>
              </p:ext>
            </p:extLst>
          </p:nvPr>
        </p:nvGraphicFramePr>
        <p:xfrm>
          <a:off x="228600" y="1843900"/>
          <a:ext cx="6172200" cy="3657600"/>
        </p:xfrm>
        <a:graphic>
          <a:graphicData uri="http://schemas.openxmlformats.org/drawingml/2006/table">
            <a:tbl>
              <a:tblPr/>
              <a:tblGrid>
                <a:gridCol w="20574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118419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rPr>
                        <a:t>Slow speed </a:t>
                      </a:r>
                      <a:r>
                        <a:rPr kumimoji="0" lang="en-US" sz="2800" b="0" i="0" u="sng" strike="noStrike" cap="none" normalizeH="0" baseline="0" dirty="0">
                          <a:ln>
                            <a:noFill/>
                          </a:ln>
                          <a:solidFill>
                            <a:schemeClr val="tx1"/>
                          </a:solidFill>
                          <a:effectLst/>
                          <a:latin typeface="Arial" pitchFamily="-112" charset="0"/>
                          <a:ea typeface="Arial" pitchFamily="-112" charset="0"/>
                          <a:cs typeface="Arial" pitchFamily="-112" charset="0"/>
                        </a:rPr>
                        <a:t>and</a:t>
                      </a:r>
                      <a:r>
                        <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rPr>
                        <a:t> f</a:t>
                      </a:r>
                      <a:r>
                        <a:rPr kumimoji="0" lang="en-US" sz="2800" b="0" i="0" u="none" strike="noStrike" cap="none" normalizeH="0" baseline="0" dirty="0">
                          <a:ln>
                            <a:noFill/>
                          </a:ln>
                          <a:solidFill>
                            <a:schemeClr val="tx1"/>
                          </a:solidFill>
                          <a:effectLst/>
                          <a:latin typeface="Arial" pitchFamily="-112" charset="0"/>
                          <a:cs typeface="Arial" pitchFamily="-112" charset="0"/>
                        </a:rPr>
                        <a:t>ast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367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Negative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367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Positive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6355" name="Rectangle 35"/>
          <p:cNvSpPr>
            <a:spLocks noChangeArrowheads="1"/>
          </p:cNvSpPr>
          <p:nvPr/>
        </p:nvSpPr>
        <p:spPr bwMode="auto">
          <a:xfrm>
            <a:off x="2275576" y="3017237"/>
            <a:ext cx="4125224" cy="1244706"/>
          </a:xfrm>
          <a:prstGeom prst="rect">
            <a:avLst/>
          </a:prstGeom>
          <a:solidFill>
            <a:schemeClr val="tx2"/>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10" name="Action Button: Forward or Next 9">
            <a:hlinkClick r:id="" action="ppaction://hlinkshowjump?jump=nextslide" highlightClick="1"/>
          </p:cNvPr>
          <p:cNvSpPr/>
          <p:nvPr/>
        </p:nvSpPr>
        <p:spPr>
          <a:xfrm>
            <a:off x="7772400" y="5867400"/>
            <a:ext cx="1143000" cy="914400"/>
          </a:xfrm>
          <a:prstGeom prst="actionButtonForwardNex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AutoShape 40">
            <a:extLst>
              <a:ext uri="{FF2B5EF4-FFF2-40B4-BE49-F238E27FC236}">
                <a16:creationId xmlns:a16="http://schemas.microsoft.com/office/drawing/2014/main" id="{396AFCD7-FF9D-D521-319F-C273AD3A55B7}"/>
              </a:ext>
            </a:extLst>
          </p:cNvPr>
          <p:cNvSpPr>
            <a:spLocks noChangeArrowheads="1"/>
          </p:cNvSpPr>
          <p:nvPr/>
        </p:nvSpPr>
        <p:spPr bwMode="auto">
          <a:xfrm rot="5400000">
            <a:off x="3245949" y="3827886"/>
            <a:ext cx="1981198" cy="605589"/>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dirty="0"/>
              <a:t>Mood improves</a:t>
            </a:r>
          </a:p>
        </p:txBody>
      </p:sp>
      <p:graphicFrame>
        <p:nvGraphicFramePr>
          <p:cNvPr id="2" name="Group 3">
            <a:extLst>
              <a:ext uri="{FF2B5EF4-FFF2-40B4-BE49-F238E27FC236}">
                <a16:creationId xmlns:a16="http://schemas.microsoft.com/office/drawing/2014/main" id="{1BF8563E-C8B0-1545-08E9-1B69BF11F50D}"/>
              </a:ext>
            </a:extLst>
          </p:cNvPr>
          <p:cNvGraphicFramePr>
            <a:graphicFrameLocks/>
          </p:cNvGraphicFramePr>
          <p:nvPr>
            <p:extLst>
              <p:ext uri="{D42A27DB-BD31-4B8C-83A1-F6EECF244321}">
                <p14:modId xmlns:p14="http://schemas.microsoft.com/office/powerpoint/2010/main" val="1687393774"/>
              </p:ext>
            </p:extLst>
          </p:nvPr>
        </p:nvGraphicFramePr>
        <p:xfrm>
          <a:off x="199373" y="2057400"/>
          <a:ext cx="5956125" cy="3657599"/>
        </p:xfrm>
        <a:graphic>
          <a:graphicData uri="http://schemas.openxmlformats.org/drawingml/2006/table">
            <a:tbl>
              <a:tblPr/>
              <a:tblGrid>
                <a:gridCol w="1985375">
                  <a:extLst>
                    <a:ext uri="{9D8B030D-6E8A-4147-A177-3AD203B41FA5}">
                      <a16:colId xmlns:a16="http://schemas.microsoft.com/office/drawing/2014/main" val="20000"/>
                    </a:ext>
                  </a:extLst>
                </a:gridCol>
                <a:gridCol w="1985375">
                  <a:extLst>
                    <a:ext uri="{9D8B030D-6E8A-4147-A177-3AD203B41FA5}">
                      <a16:colId xmlns:a16="http://schemas.microsoft.com/office/drawing/2014/main" val="20001"/>
                    </a:ext>
                  </a:extLst>
                </a:gridCol>
                <a:gridCol w="1985375">
                  <a:extLst>
                    <a:ext uri="{9D8B030D-6E8A-4147-A177-3AD203B41FA5}">
                      <a16:colId xmlns:a16="http://schemas.microsoft.com/office/drawing/2014/main" val="20002"/>
                    </a:ext>
                  </a:extLst>
                </a:gridCol>
              </a:tblGrid>
              <a:tr h="97786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Slow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Fast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398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Negative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398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Positive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 name="Action Button: Go Back or Previous 2">
            <a:hlinkClick r:id="" action="ppaction://hlinkshowjump?jump=previousslide" highlightClick="1"/>
            <a:extLst>
              <a:ext uri="{FF2B5EF4-FFF2-40B4-BE49-F238E27FC236}">
                <a16:creationId xmlns:a16="http://schemas.microsoft.com/office/drawing/2014/main" id="{27B4D76A-E7D4-0D1E-D015-F042D6E07E7D}"/>
              </a:ext>
            </a:extLst>
          </p:cNvPr>
          <p:cNvSpPr/>
          <p:nvPr/>
        </p:nvSpPr>
        <p:spPr>
          <a:xfrm>
            <a:off x="6553200" y="5867400"/>
            <a:ext cx="1143000" cy="914400"/>
          </a:xfrm>
          <a:prstGeom prst="actionButtonBackPrevious">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412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500"/>
                                  </p:stCondLst>
                                  <p:childTnLst>
                                    <p:set>
                                      <p:cBhvr>
                                        <p:cTn id="6" dur="1" fill="hold">
                                          <p:stCondLst>
                                            <p:cond delay="0"/>
                                          </p:stCondLst>
                                        </p:cTn>
                                        <p:tgtEl>
                                          <p:spTgt spid="2"/>
                                        </p:tgtEl>
                                        <p:attrNameLst>
                                          <p:attrName>style.visibility</p:attrName>
                                        </p:attrNameLst>
                                      </p:cBhvr>
                                      <p:to>
                                        <p:strVal val="hidden"/>
                                      </p:to>
                                    </p:set>
                                  </p:childTnLst>
                                </p:cTn>
                              </p:par>
                            </p:childTnLst>
                          </p:cTn>
                        </p:par>
                        <p:par>
                          <p:cTn id="7" fill="hold">
                            <p:stCondLst>
                              <p:cond delay="500"/>
                            </p:stCondLst>
                            <p:childTnLst>
                              <p:par>
                                <p:cTn id="8" presetID="1" presetClass="entr" presetSubtype="0" fill="hold" nodeType="afterEffect">
                                  <p:stCondLst>
                                    <p:cond delay="500"/>
                                  </p:stCondLst>
                                  <p:childTnLst>
                                    <p:set>
                                      <p:cBhvr>
                                        <p:cTn id="9" dur="1" fill="hold">
                                          <p:stCondLst>
                                            <p:cond delay="0"/>
                                          </p:stCondLst>
                                        </p:cTn>
                                        <p:tgtEl>
                                          <p:spTgt spid="235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endParaRPr lang="en-US" altLang="en-US"/>
          </a:p>
        </p:txBody>
      </p:sp>
      <p:sp>
        <p:nvSpPr>
          <p:cNvPr id="59395" name="Rectangle 3"/>
          <p:cNvSpPr>
            <a:spLocks noGrp="1" noChangeArrowheads="1"/>
          </p:cNvSpPr>
          <p:nvPr>
            <p:ph type="body" idx="1"/>
          </p:nvPr>
        </p:nvSpPr>
        <p:spPr/>
        <p:txBody>
          <a:bodyPr/>
          <a:lstStyle/>
          <a:p>
            <a:pPr marL="0" indent="0" eaLnBrk="1" hangingPunct="1">
              <a:buNone/>
            </a:pPr>
            <a:r>
              <a:rPr lang="en-US" altLang="en-US" dirty="0"/>
              <a:t>Now, let’s look at the case in which the only effect is that fast presentation of statements boosts mood more than slow presentation of statements.</a:t>
            </a:r>
          </a:p>
          <a:p>
            <a:pPr eaLnBrk="1" hangingPunct="1"/>
            <a:r>
              <a:rPr lang="en-US" altLang="en-US" dirty="0"/>
              <a:t>This would be called a “presentation speed main effect.”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52400" y="533400"/>
            <a:ext cx="8991600" cy="1143000"/>
          </a:xfrm>
        </p:spPr>
        <p:txBody>
          <a:bodyPr/>
          <a:lstStyle/>
          <a:p>
            <a:pPr algn="l" eaLnBrk="1" hangingPunct="1"/>
            <a:r>
              <a:rPr lang="en-US" altLang="en-US" sz="3200" dirty="0">
                <a:solidFill>
                  <a:schemeClr val="tx2"/>
                </a:solidFill>
              </a:rPr>
              <a:t>A look at what the individual cells could look like if the only effect was that  </a:t>
            </a:r>
            <a:r>
              <a:rPr lang="en-US" altLang="en-US" sz="3200" dirty="0"/>
              <a:t>“fast” </a:t>
            </a:r>
            <a:r>
              <a:rPr lang="en-US" altLang="en-US" sz="3200" dirty="0">
                <a:solidFill>
                  <a:schemeClr val="tx2"/>
                </a:solidFill>
              </a:rPr>
              <a:t>statements had</a:t>
            </a:r>
            <a:r>
              <a:rPr lang="en-US" altLang="en-US" sz="3200" dirty="0"/>
              <a:t> </a:t>
            </a:r>
            <a:r>
              <a:rPr lang="en-US" altLang="en-US" sz="3200" dirty="0">
                <a:solidFill>
                  <a:schemeClr val="tx2"/>
                </a:solidFill>
              </a:rPr>
              <a:t>a more positive effect on mood than “slow” statements.</a:t>
            </a:r>
            <a:endParaRPr lang="en-US" altLang="en-US" sz="3200" dirty="0"/>
          </a:p>
        </p:txBody>
      </p:sp>
      <p:graphicFrame>
        <p:nvGraphicFramePr>
          <p:cNvPr id="7171" name="Group 3"/>
          <p:cNvGraphicFramePr>
            <a:graphicFrameLocks noGrp="1"/>
          </p:cNvGraphicFramePr>
          <p:nvPr>
            <p:ph idx="1"/>
            <p:extLst>
              <p:ext uri="{D42A27DB-BD31-4B8C-83A1-F6EECF244321}">
                <p14:modId xmlns:p14="http://schemas.microsoft.com/office/powerpoint/2010/main" val="2211933860"/>
              </p:ext>
            </p:extLst>
          </p:nvPr>
        </p:nvGraphicFramePr>
        <p:xfrm>
          <a:off x="457200" y="2138119"/>
          <a:ext cx="6172200" cy="2794486"/>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90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Slow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Fast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Negative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Positive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1475" name="Rectangle 35"/>
          <p:cNvSpPr>
            <a:spLocks noChangeArrowheads="1"/>
          </p:cNvSpPr>
          <p:nvPr/>
        </p:nvSpPr>
        <p:spPr bwMode="auto">
          <a:xfrm>
            <a:off x="2590800" y="3078162"/>
            <a:ext cx="1905000" cy="9144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61478" name="Rectangle 38"/>
          <p:cNvSpPr>
            <a:spLocks noChangeArrowheads="1"/>
          </p:cNvSpPr>
          <p:nvPr/>
        </p:nvSpPr>
        <p:spPr bwMode="auto">
          <a:xfrm>
            <a:off x="4572000" y="4038600"/>
            <a:ext cx="1981200" cy="914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8" name="Rectangle 35"/>
          <p:cNvSpPr>
            <a:spLocks noChangeArrowheads="1"/>
          </p:cNvSpPr>
          <p:nvPr/>
        </p:nvSpPr>
        <p:spPr bwMode="auto">
          <a:xfrm>
            <a:off x="2590800" y="4038600"/>
            <a:ext cx="1905000" cy="9144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9" name="Rectangle 38"/>
          <p:cNvSpPr>
            <a:spLocks noChangeArrowheads="1"/>
          </p:cNvSpPr>
          <p:nvPr/>
        </p:nvSpPr>
        <p:spPr bwMode="auto">
          <a:xfrm>
            <a:off x="4572000" y="3048000"/>
            <a:ext cx="1981200" cy="914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10" name="Action Button: Forward or Next 9">
            <a:hlinkClick r:id="" action="ppaction://hlinkshowjump?jump=nextslide" highlightClick="1"/>
          </p:cNvPr>
          <p:cNvSpPr/>
          <p:nvPr/>
        </p:nvSpPr>
        <p:spPr>
          <a:xfrm>
            <a:off x="7772400" y="5867400"/>
            <a:ext cx="1143000" cy="914400"/>
          </a:xfrm>
          <a:prstGeom prst="actionButtonForwardNex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Action Button: Go Back or Previous 1">
            <a:hlinkClick r:id="" action="ppaction://hlinkshowjump?jump=previousslide" highlightClick="1"/>
            <a:extLst>
              <a:ext uri="{FF2B5EF4-FFF2-40B4-BE49-F238E27FC236}">
                <a16:creationId xmlns:a16="http://schemas.microsoft.com/office/drawing/2014/main" id="{B2B80FA2-01B1-7C03-9EC8-5BD34F52393B}"/>
              </a:ext>
            </a:extLst>
          </p:cNvPr>
          <p:cNvSpPr/>
          <p:nvPr/>
        </p:nvSpPr>
        <p:spPr>
          <a:xfrm>
            <a:off x="6553200" y="5867400"/>
            <a:ext cx="1143000" cy="914400"/>
          </a:xfrm>
          <a:prstGeom prst="actionButtonBackPrevious">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AutoShape 40">
            <a:extLst>
              <a:ext uri="{FF2B5EF4-FFF2-40B4-BE49-F238E27FC236}">
                <a16:creationId xmlns:a16="http://schemas.microsoft.com/office/drawing/2014/main" id="{86C6A3D9-6BF4-7F35-6502-FEB25CBF2D87}"/>
              </a:ext>
            </a:extLst>
          </p:cNvPr>
          <p:cNvSpPr>
            <a:spLocks noChangeArrowheads="1"/>
          </p:cNvSpPr>
          <p:nvPr/>
        </p:nvSpPr>
        <p:spPr bwMode="auto">
          <a:xfrm>
            <a:off x="3431807" y="4136035"/>
            <a:ext cx="2130793" cy="605589"/>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dirty="0"/>
              <a:t>Mood improves</a:t>
            </a:r>
          </a:p>
        </p:txBody>
      </p:sp>
      <p:sp>
        <p:nvSpPr>
          <p:cNvPr id="4" name="Arrow: Left-Right 3">
            <a:extLst>
              <a:ext uri="{FF2B5EF4-FFF2-40B4-BE49-F238E27FC236}">
                <a16:creationId xmlns:a16="http://schemas.microsoft.com/office/drawing/2014/main" id="{9BD7AF21-3EA4-587A-ABCE-2FE498C8479A}"/>
              </a:ext>
            </a:extLst>
          </p:cNvPr>
          <p:cNvSpPr/>
          <p:nvPr/>
        </p:nvSpPr>
        <p:spPr>
          <a:xfrm rot="16200000">
            <a:off x="2292848" y="3646860"/>
            <a:ext cx="1564104" cy="529280"/>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highlight>
                  <a:srgbClr val="4D4D4D"/>
                </a:highlight>
              </a:rPr>
              <a:t>No difference</a:t>
            </a:r>
          </a:p>
        </p:txBody>
      </p:sp>
      <p:sp>
        <p:nvSpPr>
          <p:cNvPr id="5" name="AutoShape 40">
            <a:extLst>
              <a:ext uri="{FF2B5EF4-FFF2-40B4-BE49-F238E27FC236}">
                <a16:creationId xmlns:a16="http://schemas.microsoft.com/office/drawing/2014/main" id="{5A73E7D7-A7CF-E058-D96C-5179EF46E80E}"/>
              </a:ext>
            </a:extLst>
          </p:cNvPr>
          <p:cNvSpPr>
            <a:spLocks noChangeArrowheads="1"/>
          </p:cNvSpPr>
          <p:nvPr/>
        </p:nvSpPr>
        <p:spPr bwMode="auto">
          <a:xfrm>
            <a:off x="3431807" y="3224341"/>
            <a:ext cx="2130793" cy="605589"/>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dirty="0"/>
              <a:t>Mood improves</a:t>
            </a:r>
          </a:p>
        </p:txBody>
      </p:sp>
      <p:sp>
        <p:nvSpPr>
          <p:cNvPr id="6" name="Arrow: Left-Right 5">
            <a:extLst>
              <a:ext uri="{FF2B5EF4-FFF2-40B4-BE49-F238E27FC236}">
                <a16:creationId xmlns:a16="http://schemas.microsoft.com/office/drawing/2014/main" id="{29037ACC-DB81-6E1D-8CEF-19FA6DDB512F}"/>
              </a:ext>
            </a:extLst>
          </p:cNvPr>
          <p:cNvSpPr/>
          <p:nvPr/>
        </p:nvSpPr>
        <p:spPr>
          <a:xfrm rot="16200000">
            <a:off x="5506508" y="3639653"/>
            <a:ext cx="1564104" cy="529280"/>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highlight>
                  <a:srgbClr val="4D4D4D"/>
                </a:highlight>
              </a:rPr>
              <a:t>No difference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500"/>
                            </p:stCondLst>
                            <p:childTnLst>
                              <p:par>
                                <p:cTn id="8" presetID="22" presetClass="entr" presetSubtype="4" fill="hold" grpId="0" nodeType="after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par>
                          <p:cTn id="11" fill="hold">
                            <p:stCondLst>
                              <p:cond delay="1000"/>
                            </p:stCondLst>
                            <p:childTnLst>
                              <p:par>
                                <p:cTn id="12" presetID="1" presetClass="entr" presetSubtype="0" fill="hold" grpId="0" nodeType="afterEffect">
                                  <p:stCondLst>
                                    <p:cond delay="500"/>
                                  </p:stCondLst>
                                  <p:childTnLst>
                                    <p:set>
                                      <p:cBhvr>
                                        <p:cTn id="13" dur="1" fill="hold">
                                          <p:stCondLst>
                                            <p:cond delay="0"/>
                                          </p:stCondLst>
                                        </p:cTn>
                                        <p:tgtEl>
                                          <p:spTgt spid="5"/>
                                        </p:tgtEl>
                                        <p:attrNameLst>
                                          <p:attrName>style.visibility</p:attrName>
                                        </p:attrNameLst>
                                      </p:cBhvr>
                                      <p:to>
                                        <p:strVal val="visible"/>
                                      </p:to>
                                    </p:se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52400" y="715962"/>
            <a:ext cx="8991600" cy="1143000"/>
          </a:xfrm>
        </p:spPr>
        <p:txBody>
          <a:bodyPr/>
          <a:lstStyle/>
          <a:p>
            <a:pPr algn="l" eaLnBrk="1" hangingPunct="1"/>
            <a:r>
              <a:rPr lang="en-US" altLang="en-US" sz="3200" dirty="0">
                <a:solidFill>
                  <a:schemeClr val="tx2"/>
                </a:solidFill>
              </a:rPr>
              <a:t>If, as in the previous slide, the only effect was that  increasing speed seemed to increase mood, we could average/collapse/combine the negative and positive rows.  </a:t>
            </a:r>
            <a:br>
              <a:rPr lang="en-US" altLang="en-US" sz="3600" dirty="0"/>
            </a:br>
            <a:r>
              <a:rPr lang="en-US" altLang="en-US" sz="3600" dirty="0"/>
              <a:t> </a:t>
            </a:r>
            <a:endParaRPr lang="en-US" altLang="en-US" sz="3200" dirty="0"/>
          </a:p>
        </p:txBody>
      </p:sp>
      <p:graphicFrame>
        <p:nvGraphicFramePr>
          <p:cNvPr id="7171" name="Group 3"/>
          <p:cNvGraphicFramePr>
            <a:graphicFrameLocks noGrp="1"/>
          </p:cNvGraphicFramePr>
          <p:nvPr>
            <p:ph idx="1"/>
            <p:extLst>
              <p:ext uri="{D42A27DB-BD31-4B8C-83A1-F6EECF244321}">
                <p14:modId xmlns:p14="http://schemas.microsoft.com/office/powerpoint/2010/main" val="1788349322"/>
              </p:ext>
            </p:extLst>
          </p:nvPr>
        </p:nvGraphicFramePr>
        <p:xfrm>
          <a:off x="457200" y="2468562"/>
          <a:ext cx="6172200" cy="2794486"/>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90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Slow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Fast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Negative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Positive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1475" name="Rectangle 35"/>
          <p:cNvSpPr>
            <a:spLocks noChangeArrowheads="1"/>
          </p:cNvSpPr>
          <p:nvPr/>
        </p:nvSpPr>
        <p:spPr bwMode="auto">
          <a:xfrm>
            <a:off x="2590800" y="3382962"/>
            <a:ext cx="1905000" cy="9144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61478" name="Rectangle 38"/>
          <p:cNvSpPr>
            <a:spLocks noChangeArrowheads="1"/>
          </p:cNvSpPr>
          <p:nvPr/>
        </p:nvSpPr>
        <p:spPr bwMode="auto">
          <a:xfrm>
            <a:off x="4572000" y="4343400"/>
            <a:ext cx="1981200" cy="914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8" name="Rectangle 35"/>
          <p:cNvSpPr>
            <a:spLocks noChangeArrowheads="1"/>
          </p:cNvSpPr>
          <p:nvPr/>
        </p:nvSpPr>
        <p:spPr bwMode="auto">
          <a:xfrm>
            <a:off x="2590800" y="4343400"/>
            <a:ext cx="1905000" cy="9144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9" name="Rectangle 38"/>
          <p:cNvSpPr>
            <a:spLocks noChangeArrowheads="1"/>
          </p:cNvSpPr>
          <p:nvPr/>
        </p:nvSpPr>
        <p:spPr bwMode="auto">
          <a:xfrm>
            <a:off x="4572000" y="3352800"/>
            <a:ext cx="1981200" cy="914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10" name="Action Button: Forward or Next 9">
            <a:hlinkClick r:id="" action="ppaction://hlinkshowjump?jump=nextslide" highlightClick="1"/>
          </p:cNvPr>
          <p:cNvSpPr/>
          <p:nvPr/>
        </p:nvSpPr>
        <p:spPr>
          <a:xfrm>
            <a:off x="7924800" y="5791200"/>
            <a:ext cx="1143000" cy="914400"/>
          </a:xfrm>
          <a:prstGeom prst="actionButtonForwardNex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Action Button: Go Back or Previous 1">
            <a:hlinkClick r:id="" action="ppaction://hlinkshowjump?jump=previousslide" highlightClick="1"/>
            <a:extLst>
              <a:ext uri="{FF2B5EF4-FFF2-40B4-BE49-F238E27FC236}">
                <a16:creationId xmlns:a16="http://schemas.microsoft.com/office/drawing/2014/main" id="{B2B80FA2-01B1-7C03-9EC8-5BD34F52393B}"/>
              </a:ext>
            </a:extLst>
          </p:cNvPr>
          <p:cNvSpPr/>
          <p:nvPr/>
        </p:nvSpPr>
        <p:spPr>
          <a:xfrm>
            <a:off x="6705600" y="5791200"/>
            <a:ext cx="1143000" cy="914400"/>
          </a:xfrm>
          <a:prstGeom prst="actionButtonBackPrevious">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3919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52400" y="715962"/>
            <a:ext cx="8991600" cy="1143000"/>
          </a:xfrm>
        </p:spPr>
        <p:txBody>
          <a:bodyPr/>
          <a:lstStyle/>
          <a:p>
            <a:pPr algn="l" eaLnBrk="1" hangingPunct="1"/>
            <a:r>
              <a:rPr lang="en-US" altLang="en-US" sz="3200" dirty="0">
                <a:solidFill>
                  <a:schemeClr val="tx2"/>
                </a:solidFill>
              </a:rPr>
              <a:t>If, as in the previous slide, the only effect was that  increasing speed seemed to increase mood, we could average/collapse/combine the negative and positive rows, like so:  </a:t>
            </a:r>
            <a:br>
              <a:rPr lang="en-US" altLang="en-US" sz="3600" dirty="0"/>
            </a:br>
            <a:r>
              <a:rPr lang="en-US" altLang="en-US" sz="3600" dirty="0"/>
              <a:t> </a:t>
            </a:r>
            <a:endParaRPr lang="en-US" altLang="en-US" sz="3200" dirty="0"/>
          </a:p>
        </p:txBody>
      </p:sp>
      <p:graphicFrame>
        <p:nvGraphicFramePr>
          <p:cNvPr id="7171" name="Group 3"/>
          <p:cNvGraphicFramePr>
            <a:graphicFrameLocks noGrp="1"/>
          </p:cNvGraphicFramePr>
          <p:nvPr>
            <p:ph idx="1"/>
            <p:extLst>
              <p:ext uri="{D42A27DB-BD31-4B8C-83A1-F6EECF244321}">
                <p14:modId xmlns:p14="http://schemas.microsoft.com/office/powerpoint/2010/main" val="1106481724"/>
              </p:ext>
            </p:extLst>
          </p:nvPr>
        </p:nvGraphicFramePr>
        <p:xfrm>
          <a:off x="1045029" y="2209799"/>
          <a:ext cx="6172200" cy="2789239"/>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8997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rPr>
                        <a:t>Slow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Fast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89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rPr>
                        <a:t>Negative Statements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112" charset="0"/>
                          <a:cs typeface="Arial" pitchFamily="-112" charset="0"/>
                        </a:rPr>
                        <a:t>Positive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1475" name="Rectangle 35"/>
          <p:cNvSpPr>
            <a:spLocks noChangeArrowheads="1"/>
          </p:cNvSpPr>
          <p:nvPr/>
        </p:nvSpPr>
        <p:spPr bwMode="auto">
          <a:xfrm>
            <a:off x="3124200" y="3086099"/>
            <a:ext cx="2057400" cy="1912939"/>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9" name="Rectangle 38"/>
          <p:cNvSpPr>
            <a:spLocks noChangeArrowheads="1"/>
          </p:cNvSpPr>
          <p:nvPr/>
        </p:nvSpPr>
        <p:spPr bwMode="auto">
          <a:xfrm>
            <a:off x="5225143" y="3091324"/>
            <a:ext cx="1981200" cy="190771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10" name="Action Button: Forward or Next 9">
            <a:hlinkClick r:id="" action="ppaction://hlinkshowjump?jump=nextslide" highlightClick="1"/>
          </p:cNvPr>
          <p:cNvSpPr/>
          <p:nvPr/>
        </p:nvSpPr>
        <p:spPr>
          <a:xfrm>
            <a:off x="7924800" y="5791200"/>
            <a:ext cx="1143000" cy="914400"/>
          </a:xfrm>
          <a:prstGeom prst="actionButtonForwardNex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Action Button: Go Back or Previous 1">
            <a:hlinkClick r:id="" action="ppaction://hlinkshowjump?jump=previousslide" highlightClick="1"/>
            <a:extLst>
              <a:ext uri="{FF2B5EF4-FFF2-40B4-BE49-F238E27FC236}">
                <a16:creationId xmlns:a16="http://schemas.microsoft.com/office/drawing/2014/main" id="{B2B80FA2-01B1-7C03-9EC8-5BD34F52393B}"/>
              </a:ext>
            </a:extLst>
          </p:cNvPr>
          <p:cNvSpPr/>
          <p:nvPr/>
        </p:nvSpPr>
        <p:spPr>
          <a:xfrm>
            <a:off x="6705600" y="5791200"/>
            <a:ext cx="1143000" cy="914400"/>
          </a:xfrm>
          <a:prstGeom prst="actionButtonBackPrevious">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202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altLang="en-US" dirty="0"/>
              <a:t>Interactions: Definition</a:t>
            </a:r>
          </a:p>
        </p:txBody>
      </p:sp>
      <p:sp>
        <p:nvSpPr>
          <p:cNvPr id="64515" name="Rectangle 3"/>
          <p:cNvSpPr>
            <a:spLocks noGrp="1" noChangeArrowheads="1"/>
          </p:cNvSpPr>
          <p:nvPr>
            <p:ph type="body" idx="1"/>
          </p:nvPr>
        </p:nvSpPr>
        <p:spPr/>
        <p:txBody>
          <a:bodyPr/>
          <a:lstStyle/>
          <a:p>
            <a:pPr marL="0" indent="0" eaLnBrk="1" hangingPunct="1">
              <a:buNone/>
            </a:pPr>
            <a:r>
              <a:rPr lang="en-US" altLang="en-US" dirty="0"/>
              <a:t>Now, let’s look at some interactions. In an interaction, a treatment’s effect in one condition is </a:t>
            </a:r>
            <a:r>
              <a:rPr lang="en-US" altLang="en-US" b="1" i="1" u="sng" dirty="0"/>
              <a:t>different</a:t>
            </a:r>
            <a:r>
              <a:rPr lang="en-US" altLang="en-US" dirty="0"/>
              <a:t> from its effect in another condition.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304800"/>
            <a:ext cx="8229600" cy="1143000"/>
          </a:xfrm>
        </p:spPr>
        <p:txBody>
          <a:bodyPr/>
          <a:lstStyle/>
          <a:p>
            <a:pPr eaLnBrk="1" hangingPunct="1"/>
            <a:endParaRPr lang="en-US" altLang="en-US"/>
          </a:p>
        </p:txBody>
      </p:sp>
      <p:sp>
        <p:nvSpPr>
          <p:cNvPr id="65539" name="Rectangle 3"/>
          <p:cNvSpPr>
            <a:spLocks noGrp="1" noChangeArrowheads="1"/>
          </p:cNvSpPr>
          <p:nvPr>
            <p:ph type="body" idx="1"/>
          </p:nvPr>
        </p:nvSpPr>
        <p:spPr/>
        <p:txBody>
          <a:bodyPr/>
          <a:lstStyle/>
          <a:p>
            <a:pPr marL="0" indent="0" eaLnBrk="1" hangingPunct="1">
              <a:buNone/>
            </a:pPr>
            <a:r>
              <a:rPr lang="en-US" altLang="en-US" dirty="0">
                <a:solidFill>
                  <a:schemeClr val="accent2"/>
                </a:solidFill>
              </a:rPr>
              <a:t>Sometimes, interactions occur because a treatment has one effect in one condition, but the </a:t>
            </a:r>
            <a:r>
              <a:rPr lang="en-US" altLang="en-US" b="1" u="sng" dirty="0">
                <a:solidFill>
                  <a:schemeClr val="accent2"/>
                </a:solidFill>
              </a:rPr>
              <a:t>opposite</a:t>
            </a:r>
            <a:r>
              <a:rPr lang="en-US" altLang="en-US" dirty="0">
                <a:solidFill>
                  <a:schemeClr val="accent2"/>
                </a:solidFill>
              </a:rPr>
              <a:t> effect in another condition. For example, some medications can have </a:t>
            </a:r>
            <a:r>
              <a:rPr lang="en-US" altLang="en-US" b="1" u="sng" dirty="0"/>
              <a:t>positive</a:t>
            </a:r>
            <a:r>
              <a:rPr lang="en-US" altLang="en-US" dirty="0"/>
              <a:t> </a:t>
            </a:r>
            <a:r>
              <a:rPr lang="en-US" altLang="en-US" dirty="0">
                <a:solidFill>
                  <a:schemeClr val="accent2"/>
                </a:solidFill>
              </a:rPr>
              <a:t>effects under certain circumstances, but </a:t>
            </a:r>
            <a:r>
              <a:rPr lang="en-US" altLang="en-US" b="1" u="sng" dirty="0">
                <a:solidFill>
                  <a:srgbClr val="FF0000"/>
                </a:solidFill>
              </a:rPr>
              <a:t>negative</a:t>
            </a:r>
            <a:r>
              <a:rPr lang="en-US" altLang="en-US" dirty="0">
                <a:solidFill>
                  <a:srgbClr val="FF0000"/>
                </a:solidFill>
              </a:rPr>
              <a:t> </a:t>
            </a:r>
            <a:r>
              <a:rPr lang="en-US" altLang="en-US" dirty="0">
                <a:solidFill>
                  <a:schemeClr val="accent2"/>
                </a:solidFill>
              </a:rPr>
              <a:t>effects under others.</a:t>
            </a:r>
          </a:p>
          <a:p>
            <a:pPr marL="0" indent="0" eaLnBrk="1" hangingPunct="1">
              <a:buNone/>
            </a:pPr>
            <a:r>
              <a:rPr lang="en-US" altLang="en-US" dirty="0">
                <a:solidFill>
                  <a:schemeClr val="accent2"/>
                </a:solidFill>
              </a:rPr>
              <a:t>Let’s look at two examples of that.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0" y="0"/>
            <a:ext cx="8686800" cy="1417638"/>
          </a:xfrm>
        </p:spPr>
        <p:txBody>
          <a:bodyPr/>
          <a:lstStyle/>
          <a:p>
            <a:pPr algn="l" eaLnBrk="1" hangingPunct="1"/>
            <a:r>
              <a:rPr lang="en-US" altLang="en-US" sz="3200" dirty="0"/>
              <a:t>Interaction Due to a Factor Having One Effect in One Condition and the </a:t>
            </a:r>
            <a:r>
              <a:rPr lang="en-US" altLang="en-US" sz="3200" b="1" u="sng" dirty="0"/>
              <a:t>Opposite</a:t>
            </a:r>
            <a:r>
              <a:rPr lang="en-US" altLang="en-US" sz="3200" dirty="0"/>
              <a:t> Effect in Another Condition: Example 1</a:t>
            </a:r>
          </a:p>
        </p:txBody>
      </p:sp>
      <p:graphicFrame>
        <p:nvGraphicFramePr>
          <p:cNvPr id="9219" name="Group 3"/>
          <p:cNvGraphicFramePr>
            <a:graphicFrameLocks noGrp="1"/>
          </p:cNvGraphicFramePr>
          <p:nvPr>
            <p:ph idx="1"/>
            <p:extLst>
              <p:ext uri="{D42A27DB-BD31-4B8C-83A1-F6EECF244321}">
                <p14:modId xmlns:p14="http://schemas.microsoft.com/office/powerpoint/2010/main" val="1215531309"/>
              </p:ext>
            </p:extLst>
          </p:nvPr>
        </p:nvGraphicFramePr>
        <p:xfrm>
          <a:off x="457200" y="1600200"/>
          <a:ext cx="8229600" cy="2794486"/>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90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Slow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Fast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Negative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Positive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6595" name="Rectangle 35"/>
          <p:cNvSpPr>
            <a:spLocks noChangeArrowheads="1"/>
          </p:cNvSpPr>
          <p:nvPr/>
        </p:nvSpPr>
        <p:spPr bwMode="auto">
          <a:xfrm>
            <a:off x="2590800" y="2514600"/>
            <a:ext cx="1905000" cy="914400"/>
          </a:xfrm>
          <a:prstGeom prst="rect">
            <a:avLst/>
          </a:prstGeom>
          <a:solidFill>
            <a:schemeClr val="tx2"/>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66596" name="Rectangle 36"/>
          <p:cNvSpPr>
            <a:spLocks noChangeArrowheads="1"/>
          </p:cNvSpPr>
          <p:nvPr/>
        </p:nvSpPr>
        <p:spPr bwMode="auto">
          <a:xfrm>
            <a:off x="4724400" y="3505200"/>
            <a:ext cx="1905000" cy="914400"/>
          </a:xfrm>
          <a:prstGeom prst="rect">
            <a:avLst/>
          </a:prstGeom>
          <a:solidFill>
            <a:schemeClr val="bg2"/>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66597" name="Rectangle 37"/>
          <p:cNvSpPr>
            <a:spLocks noChangeArrowheads="1"/>
          </p:cNvSpPr>
          <p:nvPr/>
        </p:nvSpPr>
        <p:spPr bwMode="auto">
          <a:xfrm>
            <a:off x="4648200" y="2590800"/>
            <a:ext cx="1905000" cy="762000"/>
          </a:xfrm>
          <a:prstGeom prst="rect">
            <a:avLst/>
          </a:prstGeom>
          <a:solidFill>
            <a:schemeClr val="bg2"/>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66598" name="Rectangle 38"/>
          <p:cNvSpPr>
            <a:spLocks noChangeArrowheads="1"/>
          </p:cNvSpPr>
          <p:nvPr/>
        </p:nvSpPr>
        <p:spPr bwMode="auto">
          <a:xfrm>
            <a:off x="2514600" y="3581400"/>
            <a:ext cx="1905000" cy="762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66599" name="AutoShape 39"/>
          <p:cNvSpPr>
            <a:spLocks noChangeArrowheads="1"/>
          </p:cNvSpPr>
          <p:nvPr/>
        </p:nvSpPr>
        <p:spPr bwMode="auto">
          <a:xfrm>
            <a:off x="3352800" y="2590800"/>
            <a:ext cx="2286000" cy="609600"/>
          </a:xfrm>
          <a:prstGeom prst="rightArrow">
            <a:avLst>
              <a:gd name="adj1" fmla="val 50000"/>
              <a:gd name="adj2" fmla="val 93750"/>
            </a:avLst>
          </a:prstGeom>
          <a:solidFill>
            <a:schemeClr val="accent2"/>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dirty="0">
                <a:solidFill>
                  <a:schemeClr val="bg1"/>
                </a:solidFill>
              </a:rPr>
              <a:t>Mood</a:t>
            </a:r>
            <a:r>
              <a:rPr lang="en-US" altLang="en-US" sz="1800" dirty="0"/>
              <a:t> </a:t>
            </a:r>
            <a:r>
              <a:rPr lang="en-US" altLang="en-US" sz="1800" dirty="0">
                <a:solidFill>
                  <a:schemeClr val="bg1"/>
                </a:solidFill>
              </a:rPr>
              <a:t>lightens</a:t>
            </a:r>
            <a:r>
              <a:rPr lang="en-US" altLang="en-US" sz="1800" dirty="0"/>
              <a:t> </a:t>
            </a:r>
            <a:r>
              <a:rPr lang="en-US" altLang="en-US" sz="1800" dirty="0">
                <a:solidFill>
                  <a:schemeClr val="bg1"/>
                </a:solidFill>
              </a:rPr>
              <a:t>(+)</a:t>
            </a:r>
          </a:p>
        </p:txBody>
      </p:sp>
      <p:sp>
        <p:nvSpPr>
          <p:cNvPr id="66600" name="AutoShape 40"/>
          <p:cNvSpPr>
            <a:spLocks noChangeArrowheads="1"/>
          </p:cNvSpPr>
          <p:nvPr/>
        </p:nvSpPr>
        <p:spPr bwMode="auto">
          <a:xfrm>
            <a:off x="3352800" y="3581400"/>
            <a:ext cx="3048000" cy="6096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a:t>Mood darkens (-)</a:t>
            </a:r>
          </a:p>
        </p:txBody>
      </p:sp>
      <p:sp>
        <p:nvSpPr>
          <p:cNvPr id="66601" name="Rectangle 41"/>
          <p:cNvSpPr>
            <a:spLocks noChangeArrowheads="1"/>
          </p:cNvSpPr>
          <p:nvPr/>
        </p:nvSpPr>
        <p:spPr bwMode="auto">
          <a:xfrm>
            <a:off x="457200" y="4572000"/>
            <a:ext cx="7772400" cy="1524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dirty="0"/>
              <a:t>In this hypothetical example, speeding up the pace</a:t>
            </a:r>
          </a:p>
          <a:p>
            <a:pPr eaLnBrk="1" hangingPunct="1"/>
            <a:r>
              <a:rPr lang="en-US" altLang="en-US" dirty="0"/>
              <a:t> </a:t>
            </a:r>
            <a:r>
              <a:rPr lang="en-US" altLang="en-US" b="1" dirty="0">
                <a:solidFill>
                  <a:schemeClr val="accent2"/>
                </a:solidFill>
              </a:rPr>
              <a:t>improves</a:t>
            </a:r>
            <a:r>
              <a:rPr lang="en-US" altLang="en-US" dirty="0"/>
              <a:t> mood in the negative statements condition, </a:t>
            </a:r>
          </a:p>
          <a:p>
            <a:pPr eaLnBrk="1" hangingPunct="1"/>
            <a:r>
              <a:rPr lang="en-US" altLang="en-US" b="1" u="sng" dirty="0"/>
              <a:t>but</a:t>
            </a:r>
            <a:r>
              <a:rPr lang="en-US" altLang="en-US" dirty="0"/>
              <a:t> </a:t>
            </a:r>
            <a:r>
              <a:rPr lang="en-US" altLang="en-US" b="1" dirty="0">
                <a:solidFill>
                  <a:srgbClr val="CC3300"/>
                </a:solidFill>
              </a:rPr>
              <a:t>worsens</a:t>
            </a:r>
            <a:r>
              <a:rPr lang="en-US" altLang="en-US" dirty="0"/>
              <a:t> mood in the positive statements condition.</a:t>
            </a:r>
            <a:r>
              <a:rPr lang="en-US" altLang="en-US" sz="1800" dirty="0"/>
              <a:t> </a:t>
            </a:r>
          </a:p>
        </p:txBody>
      </p:sp>
      <p:sp>
        <p:nvSpPr>
          <p:cNvPr id="11" name="Action Button: Forward or Next 10">
            <a:hlinkClick r:id="" action="ppaction://hlinkshowjump?jump=nextslide" highlightClick="1"/>
          </p:cNvPr>
          <p:cNvSpPr/>
          <p:nvPr/>
        </p:nvSpPr>
        <p:spPr>
          <a:xfrm>
            <a:off x="8153400" y="6188439"/>
            <a:ext cx="762000" cy="609600"/>
          </a:xfrm>
          <a:prstGeom prst="actionButtonForwardNex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0"/>
            <a:ext cx="8153400" cy="1417638"/>
          </a:xfrm>
        </p:spPr>
        <p:txBody>
          <a:bodyPr/>
          <a:lstStyle/>
          <a:p>
            <a:pPr algn="l" eaLnBrk="1" hangingPunct="1"/>
            <a:r>
              <a:rPr lang="en-US" altLang="en-US" sz="3200" dirty="0"/>
              <a:t>Interaction Due to a Factor Having One Effect in One Condition and the </a:t>
            </a:r>
            <a:r>
              <a:rPr lang="en-US" altLang="en-US" sz="3200" b="1" u="sng" dirty="0"/>
              <a:t>Opposite</a:t>
            </a:r>
            <a:r>
              <a:rPr lang="en-US" altLang="en-US" sz="3200" dirty="0"/>
              <a:t> Effect in Another Condition: Example 2</a:t>
            </a:r>
          </a:p>
        </p:txBody>
      </p:sp>
      <p:graphicFrame>
        <p:nvGraphicFramePr>
          <p:cNvPr id="147459" name="Group 3"/>
          <p:cNvGraphicFramePr>
            <a:graphicFrameLocks noGrp="1"/>
          </p:cNvGraphicFramePr>
          <p:nvPr>
            <p:ph idx="1"/>
            <p:extLst>
              <p:ext uri="{D42A27DB-BD31-4B8C-83A1-F6EECF244321}">
                <p14:modId xmlns:p14="http://schemas.microsoft.com/office/powerpoint/2010/main" val="453871430"/>
              </p:ext>
            </p:extLst>
          </p:nvPr>
        </p:nvGraphicFramePr>
        <p:xfrm>
          <a:off x="457200" y="1600200"/>
          <a:ext cx="8229600" cy="2794486"/>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90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Slow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Fast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Negative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Positive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8643" name="Rectangle 41"/>
          <p:cNvSpPr>
            <a:spLocks noChangeArrowheads="1"/>
          </p:cNvSpPr>
          <p:nvPr/>
        </p:nvSpPr>
        <p:spPr bwMode="auto">
          <a:xfrm>
            <a:off x="457200" y="4495800"/>
            <a:ext cx="7772400" cy="1524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dirty="0"/>
              <a:t>In this hypothetical example, speeding up the pace</a:t>
            </a:r>
          </a:p>
          <a:p>
            <a:pPr eaLnBrk="1" hangingPunct="1"/>
            <a:r>
              <a:rPr lang="en-US" altLang="en-US" b="1" dirty="0">
                <a:solidFill>
                  <a:srgbClr val="CC3300"/>
                </a:solidFill>
              </a:rPr>
              <a:t>worsens</a:t>
            </a:r>
            <a:r>
              <a:rPr lang="en-US" altLang="en-US" dirty="0"/>
              <a:t> mood in the negative statements condition, </a:t>
            </a:r>
          </a:p>
          <a:p>
            <a:pPr eaLnBrk="1" hangingPunct="1"/>
            <a:r>
              <a:rPr lang="en-US" altLang="en-US" b="1" u="sng" dirty="0"/>
              <a:t>but</a:t>
            </a:r>
            <a:r>
              <a:rPr lang="en-US" altLang="en-US" dirty="0"/>
              <a:t> </a:t>
            </a:r>
            <a:r>
              <a:rPr lang="en-US" altLang="en-US" b="1" dirty="0">
                <a:solidFill>
                  <a:schemeClr val="accent2"/>
                </a:solidFill>
              </a:rPr>
              <a:t>improves</a:t>
            </a:r>
            <a:r>
              <a:rPr lang="en-US" altLang="en-US" dirty="0"/>
              <a:t> mood in the positive statements condition.</a:t>
            </a:r>
            <a:r>
              <a:rPr lang="en-US" altLang="en-US" sz="1800" dirty="0"/>
              <a:t> </a:t>
            </a:r>
          </a:p>
        </p:txBody>
      </p:sp>
      <p:sp>
        <p:nvSpPr>
          <p:cNvPr id="68644" name="Rectangle 42"/>
          <p:cNvSpPr>
            <a:spLocks noChangeArrowheads="1"/>
          </p:cNvSpPr>
          <p:nvPr/>
        </p:nvSpPr>
        <p:spPr bwMode="auto">
          <a:xfrm>
            <a:off x="4572000" y="2514600"/>
            <a:ext cx="2057400" cy="914400"/>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68645" name="Rectangle 43"/>
          <p:cNvSpPr>
            <a:spLocks noChangeArrowheads="1"/>
          </p:cNvSpPr>
          <p:nvPr/>
        </p:nvSpPr>
        <p:spPr bwMode="auto">
          <a:xfrm>
            <a:off x="2514600" y="2514600"/>
            <a:ext cx="2057400" cy="914400"/>
          </a:xfrm>
          <a:prstGeom prst="rect">
            <a:avLst/>
          </a:prstGeom>
          <a:solidFill>
            <a:srgbClr val="969696"/>
          </a:solidFill>
          <a:ln w="9525">
            <a:solidFill>
              <a:srgbClr val="969696"/>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68646" name="Rectangle 44"/>
          <p:cNvSpPr>
            <a:spLocks noChangeArrowheads="1"/>
          </p:cNvSpPr>
          <p:nvPr/>
        </p:nvSpPr>
        <p:spPr bwMode="auto">
          <a:xfrm>
            <a:off x="2514600" y="3429000"/>
            <a:ext cx="2057400" cy="914400"/>
          </a:xfrm>
          <a:prstGeom prst="rect">
            <a:avLst/>
          </a:prstGeom>
          <a:solidFill>
            <a:schemeClr val="bg2"/>
          </a:solidFill>
          <a:ln w="9525">
            <a:solidFill>
              <a:srgbClr val="969696"/>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68647" name="Rectangle 45"/>
          <p:cNvSpPr>
            <a:spLocks noChangeArrowheads="1"/>
          </p:cNvSpPr>
          <p:nvPr/>
        </p:nvSpPr>
        <p:spPr bwMode="auto">
          <a:xfrm>
            <a:off x="4572000" y="3429000"/>
            <a:ext cx="2057400" cy="914400"/>
          </a:xfrm>
          <a:prstGeom prst="rect">
            <a:avLst/>
          </a:prstGeom>
          <a:solidFill>
            <a:schemeClr val="bg1"/>
          </a:solidFill>
          <a:ln w="9525">
            <a:solidFill>
              <a:srgbClr val="969696"/>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68648" name="AutoShape 39"/>
          <p:cNvSpPr>
            <a:spLocks noChangeArrowheads="1"/>
          </p:cNvSpPr>
          <p:nvPr/>
        </p:nvSpPr>
        <p:spPr bwMode="auto">
          <a:xfrm>
            <a:off x="3505200" y="3581400"/>
            <a:ext cx="2286000" cy="609600"/>
          </a:xfrm>
          <a:prstGeom prst="rightArrow">
            <a:avLst>
              <a:gd name="adj1" fmla="val 50000"/>
              <a:gd name="adj2" fmla="val 93750"/>
            </a:avLst>
          </a:prstGeom>
          <a:solidFill>
            <a:schemeClr val="accent2"/>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a:solidFill>
                  <a:schemeClr val="bg1"/>
                </a:solidFill>
              </a:rPr>
              <a:t>Mood</a:t>
            </a:r>
            <a:r>
              <a:rPr lang="en-US" altLang="en-US" sz="1800"/>
              <a:t> </a:t>
            </a:r>
            <a:r>
              <a:rPr lang="en-US" altLang="en-US" sz="1800">
                <a:solidFill>
                  <a:schemeClr val="bg1"/>
                </a:solidFill>
              </a:rPr>
              <a:t>lightens</a:t>
            </a:r>
            <a:r>
              <a:rPr lang="en-US" altLang="en-US" sz="1800"/>
              <a:t> </a:t>
            </a:r>
            <a:r>
              <a:rPr lang="en-US" altLang="en-US" sz="1800">
                <a:solidFill>
                  <a:schemeClr val="bg1"/>
                </a:solidFill>
              </a:rPr>
              <a:t>(+)</a:t>
            </a:r>
          </a:p>
        </p:txBody>
      </p:sp>
      <p:sp>
        <p:nvSpPr>
          <p:cNvPr id="68649" name="AutoShape 40"/>
          <p:cNvSpPr>
            <a:spLocks noChangeArrowheads="1"/>
          </p:cNvSpPr>
          <p:nvPr/>
        </p:nvSpPr>
        <p:spPr bwMode="auto">
          <a:xfrm>
            <a:off x="3276600" y="2667000"/>
            <a:ext cx="3048000" cy="6096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a:t>Mood darkens (-)</a:t>
            </a:r>
          </a:p>
        </p:txBody>
      </p:sp>
      <p:sp>
        <p:nvSpPr>
          <p:cNvPr id="11" name="Action Button: Forward or Next 10">
            <a:hlinkClick r:id="" action="ppaction://hlinkshowjump?jump=nextslide" highlightClick="1"/>
          </p:cNvPr>
          <p:cNvSpPr/>
          <p:nvPr/>
        </p:nvSpPr>
        <p:spPr>
          <a:xfrm>
            <a:off x="8229600" y="6096000"/>
            <a:ext cx="838200" cy="762000"/>
          </a:xfrm>
          <a:prstGeom prst="actionButtonForwardNex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304800"/>
            <a:ext cx="8229600" cy="1143000"/>
          </a:xfrm>
        </p:spPr>
        <p:txBody>
          <a:bodyPr/>
          <a:lstStyle/>
          <a:p>
            <a:pPr eaLnBrk="1" hangingPunct="1"/>
            <a:endParaRPr lang="en-US" altLang="en-US"/>
          </a:p>
        </p:txBody>
      </p:sp>
      <p:sp>
        <p:nvSpPr>
          <p:cNvPr id="69635" name="Rectangle 3"/>
          <p:cNvSpPr>
            <a:spLocks noGrp="1" noChangeArrowheads="1"/>
          </p:cNvSpPr>
          <p:nvPr>
            <p:ph type="body" idx="1"/>
          </p:nvPr>
        </p:nvSpPr>
        <p:spPr/>
        <p:txBody>
          <a:bodyPr/>
          <a:lstStyle/>
          <a:p>
            <a:pPr marL="0" indent="0" eaLnBrk="1" hangingPunct="1">
              <a:buNone/>
            </a:pPr>
            <a:r>
              <a:rPr lang="en-US" altLang="en-US" dirty="0">
                <a:solidFill>
                  <a:schemeClr val="accent2"/>
                </a:solidFill>
              </a:rPr>
              <a:t>Sometimes, interactions occur because a treatment has an effect in one condition, but no effect in another condition. </a:t>
            </a:r>
          </a:p>
          <a:p>
            <a:pPr marL="0" indent="0" eaLnBrk="1" hangingPunct="1">
              <a:buNone/>
            </a:pPr>
            <a:endParaRPr lang="en-US" altLang="en-US" dirty="0">
              <a:solidFill>
                <a:schemeClr val="accent2"/>
              </a:solidFill>
            </a:endParaRPr>
          </a:p>
          <a:p>
            <a:pPr marL="0" indent="0" eaLnBrk="1" hangingPunct="1">
              <a:buNone/>
            </a:pPr>
            <a:r>
              <a:rPr lang="en-US" altLang="en-US" dirty="0">
                <a:solidFill>
                  <a:schemeClr val="accent2"/>
                </a:solidFill>
              </a:rPr>
              <a:t>Let’s look at four examples of this kind of interaction.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304800" y="228600"/>
            <a:ext cx="8229600" cy="4525963"/>
          </a:xfrm>
        </p:spPr>
        <p:txBody>
          <a:bodyPr/>
          <a:lstStyle/>
          <a:p>
            <a:pPr eaLnBrk="1" hangingPunct="1"/>
            <a:r>
              <a:rPr lang="en-US" altLang="en-US" dirty="0">
                <a:solidFill>
                  <a:schemeClr val="bg2"/>
                </a:solidFill>
              </a:rPr>
              <a:t>This tutorial is based on the example study described on page 467 of </a:t>
            </a:r>
            <a:r>
              <a:rPr lang="en-US" altLang="en-US" i="1" dirty="0">
                <a:solidFill>
                  <a:schemeClr val="bg2"/>
                </a:solidFill>
              </a:rPr>
              <a:t>Research design explained</a:t>
            </a:r>
            <a:r>
              <a:rPr lang="en-US" altLang="en-US" dirty="0">
                <a:solidFill>
                  <a:schemeClr val="bg2"/>
                </a:solidFill>
              </a:rPr>
              <a:t>.</a:t>
            </a:r>
          </a:p>
          <a:p>
            <a:pPr eaLnBrk="1" hangingPunct="1"/>
            <a:r>
              <a:rPr lang="en-US" altLang="en-US" b="1" dirty="0"/>
              <a:t>In that study, all participants read 60 statements aloud. These statements were presented as a PowerPoint® slide show.</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altLang="en-US" sz="3200" dirty="0"/>
              <a:t>Interaction Due to a Factor Having One Effect in One Condition and No Effect in Another Condition: Example 1</a:t>
            </a:r>
          </a:p>
        </p:txBody>
      </p:sp>
      <p:graphicFrame>
        <p:nvGraphicFramePr>
          <p:cNvPr id="148483" name="Group 3"/>
          <p:cNvGraphicFramePr>
            <a:graphicFrameLocks noGrp="1"/>
          </p:cNvGraphicFramePr>
          <p:nvPr>
            <p:ph idx="1"/>
            <p:extLst>
              <p:ext uri="{D42A27DB-BD31-4B8C-83A1-F6EECF244321}">
                <p14:modId xmlns:p14="http://schemas.microsoft.com/office/powerpoint/2010/main" val="1225851274"/>
              </p:ext>
            </p:extLst>
          </p:nvPr>
        </p:nvGraphicFramePr>
        <p:xfrm>
          <a:off x="457200" y="1600200"/>
          <a:ext cx="6172200" cy="2794486"/>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90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Slow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Fast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Negative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Positive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0691" name="Rectangle 35"/>
          <p:cNvSpPr>
            <a:spLocks noChangeArrowheads="1"/>
          </p:cNvSpPr>
          <p:nvPr/>
        </p:nvSpPr>
        <p:spPr bwMode="auto">
          <a:xfrm>
            <a:off x="457200" y="4648200"/>
            <a:ext cx="7772400" cy="1524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a:t>Speeding up the pace has</a:t>
            </a:r>
            <a:r>
              <a:rPr lang="en-US" altLang="en-US" b="1"/>
              <a:t> no effect </a:t>
            </a:r>
            <a:r>
              <a:rPr lang="en-US" altLang="en-US"/>
              <a:t>on mood</a:t>
            </a:r>
          </a:p>
          <a:p>
            <a:pPr eaLnBrk="1" hangingPunct="1"/>
            <a:r>
              <a:rPr lang="en-US" altLang="en-US"/>
              <a:t> in the negative statements condition, </a:t>
            </a:r>
          </a:p>
          <a:p>
            <a:pPr eaLnBrk="1" hangingPunct="1"/>
            <a:r>
              <a:rPr lang="en-US" altLang="en-US" b="1" u="sng"/>
              <a:t>but</a:t>
            </a:r>
            <a:r>
              <a:rPr lang="en-US" altLang="en-US"/>
              <a:t> </a:t>
            </a:r>
            <a:r>
              <a:rPr lang="en-US" altLang="en-US" b="1">
                <a:solidFill>
                  <a:schemeClr val="accent2"/>
                </a:solidFill>
              </a:rPr>
              <a:t>improves</a:t>
            </a:r>
            <a:r>
              <a:rPr lang="en-US" altLang="en-US"/>
              <a:t> mood in the positive statements condition.</a:t>
            </a:r>
            <a:r>
              <a:rPr lang="en-US" altLang="en-US" sz="1800"/>
              <a:t> </a:t>
            </a:r>
          </a:p>
        </p:txBody>
      </p:sp>
      <p:sp>
        <p:nvSpPr>
          <p:cNvPr id="70692" name="Rectangle 42"/>
          <p:cNvSpPr>
            <a:spLocks noChangeArrowheads="1"/>
          </p:cNvSpPr>
          <p:nvPr/>
        </p:nvSpPr>
        <p:spPr bwMode="auto">
          <a:xfrm>
            <a:off x="4572000" y="2514600"/>
            <a:ext cx="1981200" cy="914400"/>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0693" name="Rectangle 43"/>
          <p:cNvSpPr>
            <a:spLocks noChangeArrowheads="1"/>
          </p:cNvSpPr>
          <p:nvPr/>
        </p:nvSpPr>
        <p:spPr bwMode="auto">
          <a:xfrm>
            <a:off x="4572000" y="3429000"/>
            <a:ext cx="1981200" cy="914400"/>
          </a:xfrm>
          <a:prstGeom prst="rect">
            <a:avLst/>
          </a:prstGeom>
          <a:solidFill>
            <a:srgbClr val="FFFFFF"/>
          </a:solidFill>
          <a:ln w="9525">
            <a:solidFill>
              <a:srgbClr val="969696"/>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148524" name="Rectangle 44"/>
          <p:cNvSpPr>
            <a:spLocks noChangeArrowheads="1"/>
          </p:cNvSpPr>
          <p:nvPr/>
        </p:nvSpPr>
        <p:spPr bwMode="auto">
          <a:xfrm>
            <a:off x="2590800" y="3429000"/>
            <a:ext cx="1905000" cy="914400"/>
          </a:xfrm>
          <a:prstGeom prst="rect">
            <a:avLst/>
          </a:prstGeom>
          <a:solidFill>
            <a:schemeClr val="bg1">
              <a:lumMod val="50000"/>
            </a:schemeClr>
          </a:solidFill>
          <a:ln w="9525">
            <a:noFill/>
            <a:miter lim="800000"/>
            <a:headEnd/>
            <a:tailEnd/>
          </a:ln>
          <a:effectLst/>
        </p:spPr>
        <p:txBody>
          <a:bodyPr wrap="none" anchor="ctr"/>
          <a:lstStyle/>
          <a:p>
            <a:pPr>
              <a:defRPr/>
            </a:pPr>
            <a:endParaRPr lang="en-US">
              <a:latin typeface="Arial" pitchFamily="-112" charset="0"/>
              <a:cs typeface="Arial" pitchFamily="-112" charset="0"/>
            </a:endParaRPr>
          </a:p>
        </p:txBody>
      </p:sp>
      <p:sp>
        <p:nvSpPr>
          <p:cNvPr id="70695" name="Rectangle 45"/>
          <p:cNvSpPr>
            <a:spLocks noChangeArrowheads="1"/>
          </p:cNvSpPr>
          <p:nvPr/>
        </p:nvSpPr>
        <p:spPr bwMode="auto">
          <a:xfrm>
            <a:off x="2590800" y="2514600"/>
            <a:ext cx="1905000" cy="914400"/>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0696" name="AutoShape 40"/>
          <p:cNvSpPr>
            <a:spLocks noChangeArrowheads="1"/>
          </p:cNvSpPr>
          <p:nvPr/>
        </p:nvSpPr>
        <p:spPr bwMode="auto">
          <a:xfrm>
            <a:off x="3505200" y="3581400"/>
            <a:ext cx="2286000" cy="609600"/>
          </a:xfrm>
          <a:prstGeom prst="rightArrow">
            <a:avLst>
              <a:gd name="adj1" fmla="val 50000"/>
              <a:gd name="adj2" fmla="val 93750"/>
            </a:avLst>
          </a:prstGeom>
          <a:solidFill>
            <a:schemeClr val="accent2"/>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a:solidFill>
                  <a:schemeClr val="bg1"/>
                </a:solidFill>
              </a:rPr>
              <a:t>Mood</a:t>
            </a:r>
            <a:r>
              <a:rPr lang="en-US" altLang="en-US" sz="1800"/>
              <a:t> </a:t>
            </a:r>
            <a:r>
              <a:rPr lang="en-US" altLang="en-US" sz="1800">
                <a:solidFill>
                  <a:schemeClr val="bg1"/>
                </a:solidFill>
              </a:rPr>
              <a:t>lightens</a:t>
            </a:r>
            <a:r>
              <a:rPr lang="en-US" altLang="en-US" sz="1800"/>
              <a:t> </a:t>
            </a:r>
            <a:r>
              <a:rPr lang="en-US" altLang="en-US" sz="1800">
                <a:solidFill>
                  <a:schemeClr val="bg1"/>
                </a:solidFill>
              </a:rPr>
              <a:t>(+)</a:t>
            </a:r>
          </a:p>
        </p:txBody>
      </p:sp>
      <p:sp>
        <p:nvSpPr>
          <p:cNvPr id="148521" name="AutoShape 41"/>
          <p:cNvSpPr>
            <a:spLocks noChangeArrowheads="1"/>
          </p:cNvSpPr>
          <p:nvPr/>
        </p:nvSpPr>
        <p:spPr bwMode="auto">
          <a:xfrm>
            <a:off x="3276600" y="2667000"/>
            <a:ext cx="3048000" cy="609600"/>
          </a:xfrm>
          <a:prstGeom prst="rightArrow">
            <a:avLst>
              <a:gd name="adj1" fmla="val 50000"/>
              <a:gd name="adj2" fmla="val 125000"/>
            </a:avLst>
          </a:prstGeom>
          <a:solidFill>
            <a:schemeClr val="accent1"/>
          </a:solidFill>
          <a:ln w="9525">
            <a:solidFill>
              <a:schemeClr val="tx1"/>
            </a:solidFill>
            <a:miter lim="800000"/>
            <a:headEnd/>
            <a:tailEnd/>
          </a:ln>
          <a:effectLst/>
        </p:spPr>
        <p:txBody>
          <a:bodyPr wrap="none" anchor="ctr"/>
          <a:lstStyle/>
          <a:p>
            <a:pPr algn="ctr">
              <a:defRPr/>
            </a:pPr>
            <a:r>
              <a:rPr lang="en-US" dirty="0">
                <a:solidFill>
                  <a:schemeClr val="bg2">
                    <a:lumMod val="50000"/>
                  </a:schemeClr>
                </a:solidFill>
                <a:latin typeface="Arial" pitchFamily="-112" charset="0"/>
                <a:cs typeface="Arial" pitchFamily="-112" charset="0"/>
              </a:rPr>
              <a:t>Mood does not change (0)</a:t>
            </a:r>
          </a:p>
        </p:txBody>
      </p:sp>
      <p:sp>
        <p:nvSpPr>
          <p:cNvPr id="11" name="Action Button: Forward or Next 10">
            <a:hlinkClick r:id="" action="ppaction://hlinkshowjump?jump=nextslide" highlightClick="1"/>
          </p:cNvPr>
          <p:cNvSpPr/>
          <p:nvPr/>
        </p:nvSpPr>
        <p:spPr>
          <a:xfrm>
            <a:off x="8430718" y="6063521"/>
            <a:ext cx="685800" cy="762000"/>
          </a:xfrm>
          <a:prstGeom prst="actionButtonForwardNex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228600"/>
            <a:ext cx="8229600" cy="1143000"/>
          </a:xfrm>
        </p:spPr>
        <p:txBody>
          <a:bodyPr/>
          <a:lstStyle/>
          <a:p>
            <a:pPr eaLnBrk="1" hangingPunct="1"/>
            <a:r>
              <a:rPr lang="en-US" altLang="en-US" sz="3200" dirty="0"/>
              <a:t>Interaction Due to a Factor Having One Effect in One Condition and No Effect in Another Condition: Example 2</a:t>
            </a:r>
          </a:p>
        </p:txBody>
      </p:sp>
      <p:graphicFrame>
        <p:nvGraphicFramePr>
          <p:cNvPr id="149507" name="Group 3"/>
          <p:cNvGraphicFramePr>
            <a:graphicFrameLocks noGrp="1"/>
          </p:cNvGraphicFramePr>
          <p:nvPr>
            <p:ph idx="1"/>
            <p:extLst>
              <p:ext uri="{D42A27DB-BD31-4B8C-83A1-F6EECF244321}">
                <p14:modId xmlns:p14="http://schemas.microsoft.com/office/powerpoint/2010/main" val="3937192716"/>
              </p:ext>
            </p:extLst>
          </p:nvPr>
        </p:nvGraphicFramePr>
        <p:xfrm>
          <a:off x="457200" y="1668379"/>
          <a:ext cx="6172200" cy="2794486"/>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90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Slow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Fast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Negative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Positive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1715" name="Rectangle 35"/>
          <p:cNvSpPr>
            <a:spLocks noChangeArrowheads="1"/>
          </p:cNvSpPr>
          <p:nvPr/>
        </p:nvSpPr>
        <p:spPr bwMode="auto">
          <a:xfrm>
            <a:off x="381000" y="4648200"/>
            <a:ext cx="8305800" cy="1524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dirty="0"/>
              <a:t>Speeding up the pace has</a:t>
            </a:r>
            <a:r>
              <a:rPr lang="en-US" altLang="en-US" b="1" dirty="0"/>
              <a:t> no effect </a:t>
            </a:r>
            <a:r>
              <a:rPr lang="en-US" altLang="en-US" dirty="0"/>
              <a:t>on mood</a:t>
            </a:r>
          </a:p>
          <a:p>
            <a:pPr eaLnBrk="1" hangingPunct="1"/>
            <a:r>
              <a:rPr lang="en-US" altLang="en-US" dirty="0"/>
              <a:t> in the positive statements condition, </a:t>
            </a:r>
          </a:p>
          <a:p>
            <a:pPr eaLnBrk="1" hangingPunct="1"/>
            <a:r>
              <a:rPr lang="en-US" altLang="en-US" b="1" u="sng" dirty="0"/>
              <a:t>but</a:t>
            </a:r>
            <a:r>
              <a:rPr lang="en-US" altLang="en-US" dirty="0"/>
              <a:t> </a:t>
            </a:r>
            <a:r>
              <a:rPr lang="en-US" altLang="en-US" b="1" dirty="0">
                <a:solidFill>
                  <a:schemeClr val="accent2"/>
                </a:solidFill>
              </a:rPr>
              <a:t>improves</a:t>
            </a:r>
            <a:r>
              <a:rPr lang="en-US" altLang="en-US" dirty="0"/>
              <a:t> mood in the negative statements condition.</a:t>
            </a:r>
            <a:r>
              <a:rPr lang="en-US" altLang="en-US" sz="1800" dirty="0"/>
              <a:t> </a:t>
            </a:r>
          </a:p>
        </p:txBody>
      </p:sp>
      <p:sp>
        <p:nvSpPr>
          <p:cNvPr id="71716" name="Rectangle 42"/>
          <p:cNvSpPr>
            <a:spLocks noChangeArrowheads="1"/>
          </p:cNvSpPr>
          <p:nvPr/>
        </p:nvSpPr>
        <p:spPr bwMode="auto">
          <a:xfrm>
            <a:off x="4648200" y="2582779"/>
            <a:ext cx="1981200" cy="914400"/>
          </a:xfrm>
          <a:prstGeom prst="rect">
            <a:avLst/>
          </a:prstGeom>
          <a:solidFill>
            <a:srgbClr val="808080"/>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1717" name="Rectangle 43"/>
          <p:cNvSpPr>
            <a:spLocks noChangeArrowheads="1"/>
          </p:cNvSpPr>
          <p:nvPr/>
        </p:nvSpPr>
        <p:spPr bwMode="auto">
          <a:xfrm>
            <a:off x="4648200" y="3573379"/>
            <a:ext cx="1981200" cy="838200"/>
          </a:xfrm>
          <a:prstGeom prst="rect">
            <a:avLst/>
          </a:prstGeom>
          <a:solidFill>
            <a:srgbClr val="FFFFFF"/>
          </a:solidFill>
          <a:ln w="9525">
            <a:solidFill>
              <a:srgbClr val="969696"/>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1718" name="Rectangle 44"/>
          <p:cNvSpPr>
            <a:spLocks noChangeArrowheads="1"/>
          </p:cNvSpPr>
          <p:nvPr/>
        </p:nvSpPr>
        <p:spPr bwMode="auto">
          <a:xfrm>
            <a:off x="2514600" y="3573379"/>
            <a:ext cx="2057400" cy="838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1719" name="Rectangle 45"/>
          <p:cNvSpPr>
            <a:spLocks noChangeArrowheads="1"/>
          </p:cNvSpPr>
          <p:nvPr/>
        </p:nvSpPr>
        <p:spPr bwMode="auto">
          <a:xfrm>
            <a:off x="2590800" y="2582779"/>
            <a:ext cx="1981200" cy="914400"/>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1720" name="AutoShape 41"/>
          <p:cNvSpPr>
            <a:spLocks noChangeArrowheads="1"/>
          </p:cNvSpPr>
          <p:nvPr/>
        </p:nvSpPr>
        <p:spPr bwMode="auto">
          <a:xfrm>
            <a:off x="3048000" y="3801979"/>
            <a:ext cx="3048000" cy="6096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a:solidFill>
                  <a:srgbClr val="404040"/>
                </a:solidFill>
              </a:rPr>
              <a:t>Mood does not change (0)</a:t>
            </a:r>
          </a:p>
        </p:txBody>
      </p:sp>
      <p:sp>
        <p:nvSpPr>
          <p:cNvPr id="71721" name="AutoShape 40"/>
          <p:cNvSpPr>
            <a:spLocks noChangeArrowheads="1"/>
          </p:cNvSpPr>
          <p:nvPr/>
        </p:nvSpPr>
        <p:spPr bwMode="auto">
          <a:xfrm>
            <a:off x="3657600" y="2658979"/>
            <a:ext cx="2286000" cy="609600"/>
          </a:xfrm>
          <a:prstGeom prst="rightArrow">
            <a:avLst>
              <a:gd name="adj1" fmla="val 50000"/>
              <a:gd name="adj2" fmla="val 93750"/>
            </a:avLst>
          </a:prstGeom>
          <a:solidFill>
            <a:schemeClr val="accent2"/>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a:solidFill>
                  <a:schemeClr val="bg1"/>
                </a:solidFill>
              </a:rPr>
              <a:t>Mood</a:t>
            </a:r>
            <a:r>
              <a:rPr lang="en-US" altLang="en-US" sz="1800"/>
              <a:t> </a:t>
            </a:r>
            <a:r>
              <a:rPr lang="en-US" altLang="en-US" sz="1800">
                <a:solidFill>
                  <a:schemeClr val="bg1"/>
                </a:solidFill>
              </a:rPr>
              <a:t>lightens</a:t>
            </a:r>
            <a:r>
              <a:rPr lang="en-US" altLang="en-US" sz="1800"/>
              <a:t> </a:t>
            </a:r>
            <a:r>
              <a:rPr lang="en-US" altLang="en-US" sz="1800">
                <a:solidFill>
                  <a:schemeClr val="bg1"/>
                </a:solidFill>
              </a:rPr>
              <a:t>(+)</a:t>
            </a:r>
          </a:p>
        </p:txBody>
      </p:sp>
      <p:sp>
        <p:nvSpPr>
          <p:cNvPr id="11" name="Action Button: Forward or Next 10">
            <a:hlinkClick r:id="" action="ppaction://hlinkshowjump?jump=nextslide" highlightClick="1"/>
          </p:cNvPr>
          <p:cNvSpPr/>
          <p:nvPr/>
        </p:nvSpPr>
        <p:spPr>
          <a:xfrm>
            <a:off x="8229600" y="6248400"/>
            <a:ext cx="914400" cy="609600"/>
          </a:xfrm>
          <a:prstGeom prst="actionButtonForwardNex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152400"/>
            <a:ext cx="8229600" cy="1143000"/>
          </a:xfrm>
        </p:spPr>
        <p:txBody>
          <a:bodyPr/>
          <a:lstStyle/>
          <a:p>
            <a:pPr eaLnBrk="1" hangingPunct="1"/>
            <a:r>
              <a:rPr lang="en-US" altLang="en-US" sz="3200" dirty="0"/>
              <a:t>Interaction Due to a Factor Having One Effect in One Condition and No Effect in Another Condition: Example 3</a:t>
            </a:r>
          </a:p>
        </p:txBody>
      </p:sp>
      <p:graphicFrame>
        <p:nvGraphicFramePr>
          <p:cNvPr id="150531" name="Group 3"/>
          <p:cNvGraphicFramePr>
            <a:graphicFrameLocks noGrp="1"/>
          </p:cNvGraphicFramePr>
          <p:nvPr>
            <p:ph idx="1"/>
            <p:extLst>
              <p:ext uri="{D42A27DB-BD31-4B8C-83A1-F6EECF244321}">
                <p14:modId xmlns:p14="http://schemas.microsoft.com/office/powerpoint/2010/main" val="1723191107"/>
              </p:ext>
            </p:extLst>
          </p:nvPr>
        </p:nvGraphicFramePr>
        <p:xfrm>
          <a:off x="457200" y="1828800"/>
          <a:ext cx="6172200" cy="2794486"/>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90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Slow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rPr>
                        <a:t>Fast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Negative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Positive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2739" name="Rectangle 35"/>
          <p:cNvSpPr>
            <a:spLocks noChangeArrowheads="1"/>
          </p:cNvSpPr>
          <p:nvPr/>
        </p:nvSpPr>
        <p:spPr bwMode="auto">
          <a:xfrm>
            <a:off x="457200" y="4876800"/>
            <a:ext cx="7772400" cy="1524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dirty="0"/>
              <a:t>Speeding up the pace </a:t>
            </a:r>
            <a:r>
              <a:rPr lang="en-US" altLang="en-US" b="1" dirty="0"/>
              <a:t>darkens </a:t>
            </a:r>
            <a:r>
              <a:rPr lang="en-US" altLang="en-US" dirty="0"/>
              <a:t>mood</a:t>
            </a:r>
          </a:p>
          <a:p>
            <a:pPr eaLnBrk="1" hangingPunct="1"/>
            <a:r>
              <a:rPr lang="en-US" altLang="en-US" dirty="0"/>
              <a:t> in the negative statements condition, </a:t>
            </a:r>
          </a:p>
          <a:p>
            <a:pPr eaLnBrk="1" hangingPunct="1"/>
            <a:r>
              <a:rPr lang="en-US" altLang="en-US" b="1" u="sng" dirty="0"/>
              <a:t>but</a:t>
            </a:r>
            <a:r>
              <a:rPr lang="en-US" altLang="en-US" dirty="0"/>
              <a:t> </a:t>
            </a:r>
            <a:r>
              <a:rPr lang="en-US" altLang="en-US" b="1" dirty="0">
                <a:solidFill>
                  <a:schemeClr val="accent2"/>
                </a:solidFill>
              </a:rPr>
              <a:t>has no effect on</a:t>
            </a:r>
            <a:r>
              <a:rPr lang="en-US" altLang="en-US" dirty="0"/>
              <a:t> mood in the positive statements</a:t>
            </a:r>
          </a:p>
          <a:p>
            <a:pPr eaLnBrk="1" hangingPunct="1"/>
            <a:r>
              <a:rPr lang="en-US" altLang="en-US" dirty="0"/>
              <a:t> condition.</a:t>
            </a:r>
            <a:r>
              <a:rPr lang="en-US" altLang="en-US" sz="1800" dirty="0"/>
              <a:t> </a:t>
            </a:r>
          </a:p>
        </p:txBody>
      </p:sp>
      <p:sp>
        <p:nvSpPr>
          <p:cNvPr id="72740" name="Rectangle 36"/>
          <p:cNvSpPr>
            <a:spLocks noChangeArrowheads="1"/>
          </p:cNvSpPr>
          <p:nvPr/>
        </p:nvSpPr>
        <p:spPr bwMode="auto">
          <a:xfrm>
            <a:off x="2590800" y="2743200"/>
            <a:ext cx="1981200" cy="914400"/>
          </a:xfrm>
          <a:prstGeom prst="rect">
            <a:avLst/>
          </a:prstGeom>
          <a:solidFill>
            <a:srgbClr val="808080"/>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2741" name="Rectangle 37"/>
          <p:cNvSpPr>
            <a:spLocks noChangeArrowheads="1"/>
          </p:cNvSpPr>
          <p:nvPr/>
        </p:nvSpPr>
        <p:spPr bwMode="auto">
          <a:xfrm>
            <a:off x="4648200" y="3733800"/>
            <a:ext cx="1981200" cy="838200"/>
          </a:xfrm>
          <a:prstGeom prst="rect">
            <a:avLst/>
          </a:prstGeom>
          <a:solidFill>
            <a:srgbClr val="FFFFFF"/>
          </a:solidFill>
          <a:ln w="9525">
            <a:solidFill>
              <a:srgbClr val="969696"/>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2742" name="Rectangle 38"/>
          <p:cNvSpPr>
            <a:spLocks noChangeArrowheads="1"/>
          </p:cNvSpPr>
          <p:nvPr/>
        </p:nvSpPr>
        <p:spPr bwMode="auto">
          <a:xfrm>
            <a:off x="2514600" y="3733800"/>
            <a:ext cx="2057400" cy="838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2743" name="Rectangle 39"/>
          <p:cNvSpPr>
            <a:spLocks noChangeArrowheads="1"/>
          </p:cNvSpPr>
          <p:nvPr/>
        </p:nvSpPr>
        <p:spPr bwMode="auto">
          <a:xfrm>
            <a:off x="4572000" y="2743200"/>
            <a:ext cx="1981200" cy="914400"/>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2744" name="AutoShape 40"/>
          <p:cNvSpPr>
            <a:spLocks noChangeArrowheads="1"/>
          </p:cNvSpPr>
          <p:nvPr/>
        </p:nvSpPr>
        <p:spPr bwMode="auto">
          <a:xfrm>
            <a:off x="3048000" y="3962400"/>
            <a:ext cx="3048000" cy="6096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a:solidFill>
                  <a:srgbClr val="404040"/>
                </a:solidFill>
              </a:rPr>
              <a:t>Mood does not change (0)</a:t>
            </a:r>
          </a:p>
        </p:txBody>
      </p:sp>
      <p:sp>
        <p:nvSpPr>
          <p:cNvPr id="72745" name="AutoShape 42"/>
          <p:cNvSpPr>
            <a:spLocks noChangeArrowheads="1"/>
          </p:cNvSpPr>
          <p:nvPr/>
        </p:nvSpPr>
        <p:spPr bwMode="auto">
          <a:xfrm>
            <a:off x="3200400" y="2819400"/>
            <a:ext cx="3048000" cy="6096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a:t>Mood darkens (-)</a:t>
            </a:r>
          </a:p>
        </p:txBody>
      </p:sp>
      <p:sp>
        <p:nvSpPr>
          <p:cNvPr id="11" name="Action Button: Forward or Next 10">
            <a:hlinkClick r:id="" action="ppaction://hlinkshowjump?jump=nextslide" highlightClick="1"/>
          </p:cNvPr>
          <p:cNvSpPr/>
          <p:nvPr/>
        </p:nvSpPr>
        <p:spPr>
          <a:xfrm>
            <a:off x="8382000" y="6096000"/>
            <a:ext cx="712345" cy="685800"/>
          </a:xfrm>
          <a:prstGeom prst="actionButtonForwardNex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228600" y="152400"/>
            <a:ext cx="8458200" cy="1600200"/>
          </a:xfrm>
        </p:spPr>
        <p:txBody>
          <a:bodyPr/>
          <a:lstStyle/>
          <a:p>
            <a:pPr lvl="0" eaLnBrk="1" hangingPunct="1"/>
            <a:r>
              <a:rPr lang="en-US" altLang="en-US" sz="3200" dirty="0"/>
              <a:t>Interaction Due to a Factor Having One Effect in One Condition and No Effect in Another Condition: Example 4</a:t>
            </a:r>
            <a:br>
              <a:rPr kumimoji="0" lang="en-US" sz="3200" b="0" i="0" u="none" strike="noStrike" cap="none" normalizeH="0" baseline="0" dirty="0">
                <a:ln>
                  <a:noFill/>
                </a:ln>
                <a:solidFill>
                  <a:schemeClr val="tx1"/>
                </a:solidFill>
                <a:effectLst/>
                <a:latin typeface="Arial" pitchFamily="-112" charset="0"/>
                <a:ea typeface="Arial" pitchFamily="-112" charset="0"/>
                <a:cs typeface="Arial" pitchFamily="-112" charset="0"/>
              </a:rPr>
            </a:br>
            <a:endParaRPr lang="en-US" altLang="en-US" sz="3200" dirty="0"/>
          </a:p>
        </p:txBody>
      </p:sp>
      <p:graphicFrame>
        <p:nvGraphicFramePr>
          <p:cNvPr id="151555" name="Group 3"/>
          <p:cNvGraphicFramePr>
            <a:graphicFrameLocks noGrp="1"/>
          </p:cNvGraphicFramePr>
          <p:nvPr>
            <p:ph idx="1"/>
            <p:extLst>
              <p:ext uri="{D42A27DB-BD31-4B8C-83A1-F6EECF244321}">
                <p14:modId xmlns:p14="http://schemas.microsoft.com/office/powerpoint/2010/main" val="3718519645"/>
              </p:ext>
            </p:extLst>
          </p:nvPr>
        </p:nvGraphicFramePr>
        <p:xfrm>
          <a:off x="457200" y="1796814"/>
          <a:ext cx="6172200" cy="2794486"/>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90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Slow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Fast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Negative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rPr>
                        <a:t>Positive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3763" name="Rectangle 35"/>
          <p:cNvSpPr>
            <a:spLocks noChangeArrowheads="1"/>
          </p:cNvSpPr>
          <p:nvPr/>
        </p:nvSpPr>
        <p:spPr bwMode="auto">
          <a:xfrm>
            <a:off x="457200" y="4724400"/>
            <a:ext cx="7467600" cy="18288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dirty="0"/>
              <a:t>Speeding up the pace</a:t>
            </a:r>
            <a:r>
              <a:rPr lang="en-US" altLang="en-US" b="1" dirty="0"/>
              <a:t> darkens </a:t>
            </a:r>
            <a:r>
              <a:rPr lang="en-US" altLang="en-US" dirty="0"/>
              <a:t>mood</a:t>
            </a:r>
          </a:p>
          <a:p>
            <a:pPr eaLnBrk="1" hangingPunct="1"/>
            <a:r>
              <a:rPr lang="en-US" altLang="en-US" dirty="0"/>
              <a:t> in the positive statements condition, </a:t>
            </a:r>
          </a:p>
          <a:p>
            <a:pPr eaLnBrk="1" hangingPunct="1"/>
            <a:r>
              <a:rPr lang="en-US" altLang="en-US" b="1" u="sng" dirty="0"/>
              <a:t>but</a:t>
            </a:r>
            <a:r>
              <a:rPr lang="en-US" altLang="en-US" dirty="0"/>
              <a:t> </a:t>
            </a:r>
            <a:r>
              <a:rPr lang="en-US" altLang="en-US" b="1" dirty="0">
                <a:solidFill>
                  <a:schemeClr val="accent2"/>
                </a:solidFill>
              </a:rPr>
              <a:t>has no effect on</a:t>
            </a:r>
            <a:r>
              <a:rPr lang="en-US" altLang="en-US" dirty="0"/>
              <a:t> mood in the negative statements</a:t>
            </a:r>
          </a:p>
          <a:p>
            <a:pPr eaLnBrk="1" hangingPunct="1"/>
            <a:r>
              <a:rPr lang="en-US" altLang="en-US" dirty="0"/>
              <a:t> condition.</a:t>
            </a:r>
            <a:r>
              <a:rPr lang="en-US" altLang="en-US" sz="1800" dirty="0"/>
              <a:t> </a:t>
            </a:r>
          </a:p>
        </p:txBody>
      </p:sp>
      <p:sp>
        <p:nvSpPr>
          <p:cNvPr id="73764" name="Rectangle 42"/>
          <p:cNvSpPr>
            <a:spLocks noChangeArrowheads="1"/>
          </p:cNvSpPr>
          <p:nvPr/>
        </p:nvSpPr>
        <p:spPr bwMode="auto">
          <a:xfrm>
            <a:off x="4686300" y="3764132"/>
            <a:ext cx="1905000" cy="838201"/>
          </a:xfrm>
          <a:prstGeom prst="rect">
            <a:avLst/>
          </a:prstGeom>
          <a:solidFill>
            <a:schemeClr val="tx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3765" name="Rectangle 43"/>
          <p:cNvSpPr>
            <a:spLocks noChangeArrowheads="1"/>
          </p:cNvSpPr>
          <p:nvPr/>
        </p:nvSpPr>
        <p:spPr bwMode="auto">
          <a:xfrm>
            <a:off x="2514600" y="2711214"/>
            <a:ext cx="2057400" cy="914400"/>
          </a:xfrm>
          <a:prstGeom prst="rect">
            <a:avLst/>
          </a:prstGeom>
          <a:solidFill>
            <a:schemeClr val="bg1">
              <a:lumMod val="65000"/>
            </a:schemeClr>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3766" name="Rectangle 44"/>
          <p:cNvSpPr>
            <a:spLocks noChangeArrowheads="1"/>
          </p:cNvSpPr>
          <p:nvPr/>
        </p:nvSpPr>
        <p:spPr bwMode="auto">
          <a:xfrm>
            <a:off x="4648200" y="2713726"/>
            <a:ext cx="1905000" cy="911888"/>
          </a:xfrm>
          <a:prstGeom prst="rect">
            <a:avLst/>
          </a:prstGeom>
          <a:solidFill>
            <a:schemeClr val="bg1">
              <a:lumMod val="65000"/>
            </a:schemeClr>
          </a:solidFill>
          <a:ln w="9525">
            <a:solidFill>
              <a:srgbClr val="969696"/>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3767" name="Rectangle 45"/>
          <p:cNvSpPr>
            <a:spLocks noChangeArrowheads="1"/>
          </p:cNvSpPr>
          <p:nvPr/>
        </p:nvSpPr>
        <p:spPr bwMode="auto">
          <a:xfrm>
            <a:off x="2590800" y="3778014"/>
            <a:ext cx="1981200" cy="762000"/>
          </a:xfrm>
          <a:prstGeom prst="rect">
            <a:avLst/>
          </a:prstGeom>
          <a:solidFill>
            <a:srgbClr val="969696"/>
          </a:solidFill>
          <a:ln w="9525">
            <a:solidFill>
              <a:srgbClr val="808080"/>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151592" name="AutoShape 40"/>
          <p:cNvSpPr>
            <a:spLocks noChangeArrowheads="1"/>
          </p:cNvSpPr>
          <p:nvPr/>
        </p:nvSpPr>
        <p:spPr bwMode="auto">
          <a:xfrm>
            <a:off x="3048000" y="3930414"/>
            <a:ext cx="3048000" cy="609600"/>
          </a:xfrm>
          <a:prstGeom prst="rightArrow">
            <a:avLst>
              <a:gd name="adj1" fmla="val 50000"/>
              <a:gd name="adj2" fmla="val 125000"/>
            </a:avLst>
          </a:prstGeom>
          <a:solidFill>
            <a:schemeClr val="accent1"/>
          </a:solidFill>
          <a:ln w="9525">
            <a:solidFill>
              <a:schemeClr val="tx1"/>
            </a:solidFill>
            <a:miter lim="800000"/>
            <a:headEnd/>
            <a:tailEnd/>
          </a:ln>
          <a:effectLst/>
        </p:spPr>
        <p:txBody>
          <a:bodyPr wrap="none" anchor="ctr"/>
          <a:lstStyle/>
          <a:p>
            <a:pPr algn="ctr">
              <a:defRPr/>
            </a:pPr>
            <a:r>
              <a:rPr lang="en-US" dirty="0">
                <a:solidFill>
                  <a:schemeClr val="bg2">
                    <a:lumMod val="50000"/>
                  </a:schemeClr>
                </a:solidFill>
                <a:latin typeface="Arial" pitchFamily="-112" charset="0"/>
                <a:cs typeface="Arial" pitchFamily="-112" charset="0"/>
              </a:rPr>
              <a:t>Mood darkens (-)</a:t>
            </a:r>
          </a:p>
        </p:txBody>
      </p:sp>
      <p:sp>
        <p:nvSpPr>
          <p:cNvPr id="73769" name="AutoShape 41"/>
          <p:cNvSpPr>
            <a:spLocks noChangeArrowheads="1"/>
          </p:cNvSpPr>
          <p:nvPr/>
        </p:nvSpPr>
        <p:spPr bwMode="auto">
          <a:xfrm>
            <a:off x="3200400" y="2787414"/>
            <a:ext cx="3048000" cy="6096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dirty="0"/>
              <a:t>Mood does not change (0)</a:t>
            </a:r>
          </a:p>
        </p:txBody>
      </p:sp>
      <p:sp>
        <p:nvSpPr>
          <p:cNvPr id="2" name="Action Button: Forward or Next 1">
            <a:hlinkClick r:id="" action="ppaction://hlinkshowjump?jump=nextslide" highlightClick="1"/>
          </p:cNvPr>
          <p:cNvSpPr/>
          <p:nvPr/>
        </p:nvSpPr>
        <p:spPr>
          <a:xfrm>
            <a:off x="8305800" y="6172200"/>
            <a:ext cx="685800" cy="609600"/>
          </a:xfrm>
          <a:prstGeom prst="actionButtonForwardNex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304800"/>
            <a:ext cx="8229600" cy="1143000"/>
          </a:xfrm>
        </p:spPr>
        <p:txBody>
          <a:bodyPr/>
          <a:lstStyle/>
          <a:p>
            <a:pPr eaLnBrk="1" hangingPunct="1"/>
            <a:endParaRPr lang="en-US" altLang="en-US"/>
          </a:p>
        </p:txBody>
      </p:sp>
      <p:sp>
        <p:nvSpPr>
          <p:cNvPr id="74755" name="Rectangle 3"/>
          <p:cNvSpPr>
            <a:spLocks noGrp="1" noChangeArrowheads="1"/>
          </p:cNvSpPr>
          <p:nvPr>
            <p:ph type="body" idx="1"/>
          </p:nvPr>
        </p:nvSpPr>
        <p:spPr/>
        <p:txBody>
          <a:bodyPr/>
          <a:lstStyle/>
          <a:p>
            <a:pPr marL="0" indent="0" eaLnBrk="1" hangingPunct="1">
              <a:buNone/>
            </a:pPr>
            <a:r>
              <a:rPr lang="en-US" altLang="en-US" dirty="0">
                <a:solidFill>
                  <a:schemeClr val="accent2"/>
                </a:solidFill>
              </a:rPr>
              <a:t>Sometimes, interactions occur because a treatment has </a:t>
            </a:r>
            <a:r>
              <a:rPr lang="en-US" altLang="en-US" b="1" u="sng" dirty="0">
                <a:solidFill>
                  <a:schemeClr val="accent2"/>
                </a:solidFill>
              </a:rPr>
              <a:t>more</a:t>
            </a:r>
            <a:r>
              <a:rPr lang="en-US" altLang="en-US" dirty="0">
                <a:solidFill>
                  <a:schemeClr val="accent2"/>
                </a:solidFill>
              </a:rPr>
              <a:t> of an effect in one condition than in another. </a:t>
            </a:r>
          </a:p>
          <a:p>
            <a:pPr marL="0" indent="0" eaLnBrk="1" hangingPunct="1">
              <a:buNone/>
            </a:pPr>
            <a:endParaRPr lang="en-US" altLang="en-US" dirty="0">
              <a:solidFill>
                <a:schemeClr val="accent2"/>
              </a:solidFill>
            </a:endParaRPr>
          </a:p>
          <a:p>
            <a:pPr marL="0" indent="0" eaLnBrk="1" hangingPunct="1">
              <a:buNone/>
            </a:pPr>
            <a:r>
              <a:rPr lang="en-US" altLang="en-US" dirty="0">
                <a:solidFill>
                  <a:schemeClr val="accent2"/>
                </a:solidFill>
              </a:rPr>
              <a:t>Let’s look at two examples of that.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0" y="0"/>
            <a:ext cx="8915400" cy="1949214"/>
          </a:xfrm>
        </p:spPr>
        <p:txBody>
          <a:bodyPr/>
          <a:lstStyle/>
          <a:p>
            <a:pPr eaLnBrk="1" hangingPunct="1"/>
            <a:r>
              <a:rPr lang="en-US" altLang="en-US" sz="3200" dirty="0">
                <a:solidFill>
                  <a:schemeClr val="accent2"/>
                </a:solidFill>
              </a:rPr>
              <a:t>Interaction due to  a treatment has </a:t>
            </a:r>
            <a:r>
              <a:rPr lang="en-US" altLang="en-US" sz="3200" b="1" u="sng" dirty="0">
                <a:solidFill>
                  <a:schemeClr val="accent2"/>
                </a:solidFill>
              </a:rPr>
              <a:t>more</a:t>
            </a:r>
            <a:r>
              <a:rPr lang="en-US" altLang="en-US" sz="3200" dirty="0">
                <a:solidFill>
                  <a:schemeClr val="accent2"/>
                </a:solidFill>
              </a:rPr>
              <a:t> of an effect in one condition than in another: </a:t>
            </a:r>
            <a:br>
              <a:rPr lang="en-US" altLang="en-US" sz="3200" dirty="0">
                <a:solidFill>
                  <a:schemeClr val="accent2"/>
                </a:solidFill>
              </a:rPr>
            </a:br>
            <a:r>
              <a:rPr lang="en-US" altLang="en-US" sz="3200" dirty="0">
                <a:solidFill>
                  <a:schemeClr val="accent2"/>
                </a:solidFill>
              </a:rPr>
              <a:t>Example 1</a:t>
            </a:r>
            <a:endParaRPr lang="en-US" altLang="en-US" sz="3200" dirty="0"/>
          </a:p>
        </p:txBody>
      </p:sp>
      <p:graphicFrame>
        <p:nvGraphicFramePr>
          <p:cNvPr id="152579" name="Group 3"/>
          <p:cNvGraphicFramePr>
            <a:graphicFrameLocks noGrp="1"/>
          </p:cNvGraphicFramePr>
          <p:nvPr>
            <p:ph idx="1"/>
            <p:extLst>
              <p:ext uri="{D42A27DB-BD31-4B8C-83A1-F6EECF244321}">
                <p14:modId xmlns:p14="http://schemas.microsoft.com/office/powerpoint/2010/main" val="3418001639"/>
              </p:ext>
            </p:extLst>
          </p:nvPr>
        </p:nvGraphicFramePr>
        <p:xfrm>
          <a:off x="457200" y="2057400"/>
          <a:ext cx="6172200" cy="2838700"/>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94896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Slow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Fast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Negative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Positive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5811" name="Rectangle 35"/>
          <p:cNvSpPr>
            <a:spLocks noChangeArrowheads="1"/>
          </p:cNvSpPr>
          <p:nvPr/>
        </p:nvSpPr>
        <p:spPr bwMode="auto">
          <a:xfrm>
            <a:off x="457200" y="5149614"/>
            <a:ext cx="7086600" cy="1524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dirty="0"/>
              <a:t>Speeding up the pace </a:t>
            </a:r>
            <a:r>
              <a:rPr lang="en-US" altLang="en-US" b="1" dirty="0"/>
              <a:t>lightens </a:t>
            </a:r>
            <a:r>
              <a:rPr lang="en-US" altLang="en-US" dirty="0"/>
              <a:t>mood slightly</a:t>
            </a:r>
          </a:p>
          <a:p>
            <a:pPr eaLnBrk="1" hangingPunct="1"/>
            <a:r>
              <a:rPr lang="en-US" altLang="en-US" dirty="0"/>
              <a:t> in the negative statements condition, </a:t>
            </a:r>
          </a:p>
          <a:p>
            <a:pPr eaLnBrk="1" hangingPunct="1"/>
            <a:r>
              <a:rPr lang="en-US" altLang="en-US" b="1" u="sng" dirty="0"/>
              <a:t>but</a:t>
            </a:r>
            <a:r>
              <a:rPr lang="en-US" altLang="en-US" dirty="0"/>
              <a:t> </a:t>
            </a:r>
            <a:r>
              <a:rPr lang="en-US" altLang="en-US" b="1" dirty="0">
                <a:solidFill>
                  <a:schemeClr val="accent2"/>
                </a:solidFill>
              </a:rPr>
              <a:t>lightens mood considerably </a:t>
            </a:r>
            <a:r>
              <a:rPr lang="en-US" altLang="en-US" dirty="0"/>
              <a:t> in the </a:t>
            </a:r>
          </a:p>
          <a:p>
            <a:pPr eaLnBrk="1" hangingPunct="1"/>
            <a:r>
              <a:rPr lang="en-US" altLang="en-US" dirty="0"/>
              <a:t>positive statements condition.</a:t>
            </a:r>
            <a:r>
              <a:rPr lang="en-US" altLang="en-US" sz="1800" dirty="0"/>
              <a:t> </a:t>
            </a:r>
          </a:p>
        </p:txBody>
      </p:sp>
      <p:sp>
        <p:nvSpPr>
          <p:cNvPr id="75812" name="Rectangle 36"/>
          <p:cNvSpPr>
            <a:spLocks noChangeArrowheads="1"/>
          </p:cNvSpPr>
          <p:nvPr/>
        </p:nvSpPr>
        <p:spPr bwMode="auto">
          <a:xfrm>
            <a:off x="4648200" y="3016014"/>
            <a:ext cx="1981200" cy="914400"/>
          </a:xfrm>
          <a:prstGeom prst="rect">
            <a:avLst/>
          </a:prstGeom>
          <a:solidFill>
            <a:srgbClr val="808080"/>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5813" name="Rectangle 37"/>
          <p:cNvSpPr>
            <a:spLocks noChangeArrowheads="1"/>
          </p:cNvSpPr>
          <p:nvPr/>
        </p:nvSpPr>
        <p:spPr bwMode="auto">
          <a:xfrm>
            <a:off x="2514600" y="3016014"/>
            <a:ext cx="2057400" cy="914400"/>
          </a:xfrm>
          <a:prstGeom prst="rect">
            <a:avLst/>
          </a:prstGeom>
          <a:solidFill>
            <a:srgbClr val="333333"/>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5814" name="Rectangle 38"/>
          <p:cNvSpPr>
            <a:spLocks noChangeArrowheads="1"/>
          </p:cNvSpPr>
          <p:nvPr/>
        </p:nvSpPr>
        <p:spPr bwMode="auto">
          <a:xfrm>
            <a:off x="4648200" y="4006614"/>
            <a:ext cx="1905000" cy="838200"/>
          </a:xfrm>
          <a:prstGeom prst="rect">
            <a:avLst/>
          </a:prstGeom>
          <a:solidFill>
            <a:srgbClr val="FFFFFF"/>
          </a:solidFill>
          <a:ln w="9525">
            <a:solidFill>
              <a:srgbClr val="969696"/>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5815" name="Rectangle 39"/>
          <p:cNvSpPr>
            <a:spLocks noChangeArrowheads="1"/>
          </p:cNvSpPr>
          <p:nvPr/>
        </p:nvSpPr>
        <p:spPr bwMode="auto">
          <a:xfrm>
            <a:off x="2590800" y="4082814"/>
            <a:ext cx="1981200" cy="762000"/>
          </a:xfrm>
          <a:prstGeom prst="rect">
            <a:avLst/>
          </a:prstGeom>
          <a:solidFill>
            <a:srgbClr val="333333"/>
          </a:solidFill>
          <a:ln w="9525">
            <a:solidFill>
              <a:srgbClr val="808080"/>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5816" name="AutoShape 40"/>
          <p:cNvSpPr>
            <a:spLocks noChangeArrowheads="1"/>
          </p:cNvSpPr>
          <p:nvPr/>
        </p:nvSpPr>
        <p:spPr bwMode="auto">
          <a:xfrm>
            <a:off x="3048000" y="4235214"/>
            <a:ext cx="3048000" cy="609600"/>
          </a:xfrm>
          <a:prstGeom prst="rightArrow">
            <a:avLst>
              <a:gd name="adj1" fmla="val 50000"/>
              <a:gd name="adj2" fmla="val 125000"/>
            </a:avLst>
          </a:prstGeom>
          <a:solidFill>
            <a:schemeClr val="accent2"/>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a:solidFill>
                  <a:schemeClr val="bg1"/>
                </a:solidFill>
              </a:rPr>
              <a:t>Mood lightens greatly (++)</a:t>
            </a:r>
          </a:p>
        </p:txBody>
      </p:sp>
      <p:sp>
        <p:nvSpPr>
          <p:cNvPr id="75817" name="AutoShape 41"/>
          <p:cNvSpPr>
            <a:spLocks noChangeArrowheads="1"/>
          </p:cNvSpPr>
          <p:nvPr/>
        </p:nvSpPr>
        <p:spPr bwMode="auto">
          <a:xfrm>
            <a:off x="3200400" y="3092214"/>
            <a:ext cx="3048000" cy="609600"/>
          </a:xfrm>
          <a:prstGeom prst="rightArrow">
            <a:avLst>
              <a:gd name="adj1" fmla="val 50000"/>
              <a:gd name="adj2" fmla="val 125000"/>
            </a:avLst>
          </a:prstGeom>
          <a:solidFill>
            <a:schemeClr val="accent2"/>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dirty="0">
                <a:solidFill>
                  <a:schemeClr val="bg1"/>
                </a:solidFill>
              </a:rPr>
              <a:t>Mood lightens slightly (+)</a:t>
            </a:r>
          </a:p>
        </p:txBody>
      </p:sp>
      <p:sp>
        <p:nvSpPr>
          <p:cNvPr id="2" name="Action Button: Forward or Next 1">
            <a:hlinkClick r:id="" action="ppaction://hlinkshowjump?jump=nextslide" highlightClick="1"/>
          </p:cNvPr>
          <p:cNvSpPr/>
          <p:nvPr/>
        </p:nvSpPr>
        <p:spPr>
          <a:xfrm>
            <a:off x="8153400" y="6019800"/>
            <a:ext cx="838200" cy="653814"/>
          </a:xfrm>
          <a:prstGeom prst="actionButtonForwardNex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6802" name="Rectangle 42"/>
          <p:cNvSpPr>
            <a:spLocks noChangeArrowheads="1"/>
          </p:cNvSpPr>
          <p:nvPr/>
        </p:nvSpPr>
        <p:spPr bwMode="auto">
          <a:xfrm>
            <a:off x="2514600" y="4006614"/>
            <a:ext cx="1981200" cy="762000"/>
          </a:xfrm>
          <a:prstGeom prst="rect">
            <a:avLst/>
          </a:prstGeom>
          <a:solidFill>
            <a:srgbClr val="808080"/>
          </a:solidFill>
          <a:ln w="9525">
            <a:solidFill>
              <a:srgbClr val="808080"/>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6803" name="Rectangle 2"/>
          <p:cNvSpPr>
            <a:spLocks noGrp="1" noChangeArrowheads="1"/>
          </p:cNvSpPr>
          <p:nvPr>
            <p:ph type="title"/>
          </p:nvPr>
        </p:nvSpPr>
        <p:spPr>
          <a:xfrm>
            <a:off x="0" y="0"/>
            <a:ext cx="9144000" cy="1949214"/>
          </a:xfrm>
        </p:spPr>
        <p:txBody>
          <a:bodyPr/>
          <a:lstStyle/>
          <a:p>
            <a:pPr eaLnBrk="1" hangingPunct="1"/>
            <a:r>
              <a:rPr lang="en-US" altLang="en-US" sz="3600" dirty="0">
                <a:solidFill>
                  <a:schemeClr val="accent2"/>
                </a:solidFill>
              </a:rPr>
              <a:t>Interaction due to  a treatment has </a:t>
            </a:r>
            <a:r>
              <a:rPr lang="en-US" altLang="en-US" sz="3600" b="1" u="sng" dirty="0">
                <a:solidFill>
                  <a:schemeClr val="accent2"/>
                </a:solidFill>
              </a:rPr>
              <a:t>more</a:t>
            </a:r>
            <a:r>
              <a:rPr lang="en-US" altLang="en-US" sz="3600" dirty="0">
                <a:solidFill>
                  <a:schemeClr val="accent2"/>
                </a:solidFill>
              </a:rPr>
              <a:t> of an effect in one condition than in another: </a:t>
            </a:r>
            <a:br>
              <a:rPr lang="en-US" altLang="en-US" sz="3600" dirty="0">
                <a:solidFill>
                  <a:schemeClr val="accent2"/>
                </a:solidFill>
              </a:rPr>
            </a:br>
            <a:r>
              <a:rPr lang="en-US" altLang="en-US" sz="3600" dirty="0">
                <a:solidFill>
                  <a:schemeClr val="accent2"/>
                </a:solidFill>
              </a:rPr>
              <a:t>Example 2</a:t>
            </a:r>
            <a:endParaRPr lang="en-US" altLang="en-US" sz="3600" dirty="0"/>
          </a:p>
        </p:txBody>
      </p:sp>
      <p:graphicFrame>
        <p:nvGraphicFramePr>
          <p:cNvPr id="153603" name="Group 3"/>
          <p:cNvGraphicFramePr>
            <a:graphicFrameLocks noGrp="1"/>
          </p:cNvGraphicFramePr>
          <p:nvPr>
            <p:ph idx="1"/>
            <p:extLst>
              <p:ext uri="{D42A27DB-BD31-4B8C-83A1-F6EECF244321}">
                <p14:modId xmlns:p14="http://schemas.microsoft.com/office/powerpoint/2010/main" val="2130448106"/>
              </p:ext>
            </p:extLst>
          </p:nvPr>
        </p:nvGraphicFramePr>
        <p:xfrm>
          <a:off x="457200" y="2057400"/>
          <a:ext cx="6172200" cy="2794486"/>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90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Slow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Fast speed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Negative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112" charset="0"/>
                          <a:ea typeface="Arial" pitchFamily="-112" charset="0"/>
                          <a:cs typeface="Arial" pitchFamily="-112" charset="0"/>
                        </a:rPr>
                        <a:t>Positive statements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pitchFamily="-112" charset="0"/>
                        <a:ea typeface="Arial" pitchFamily="-112" charset="0"/>
                        <a:cs typeface="Arial" pitchFamily="-112"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6836" name="Rectangle 35"/>
          <p:cNvSpPr>
            <a:spLocks noChangeArrowheads="1"/>
          </p:cNvSpPr>
          <p:nvPr/>
        </p:nvSpPr>
        <p:spPr bwMode="auto">
          <a:xfrm>
            <a:off x="457200" y="5149614"/>
            <a:ext cx="6781800" cy="15240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dirty="0"/>
              <a:t>Speeding up the pace </a:t>
            </a:r>
            <a:r>
              <a:rPr lang="en-US" altLang="en-US" b="1" dirty="0"/>
              <a:t>darkens </a:t>
            </a:r>
            <a:r>
              <a:rPr lang="en-US" altLang="en-US" dirty="0"/>
              <a:t>mood greatly</a:t>
            </a:r>
          </a:p>
          <a:p>
            <a:pPr eaLnBrk="1" hangingPunct="1"/>
            <a:r>
              <a:rPr lang="en-US" altLang="en-US" dirty="0"/>
              <a:t> in the negative statements condition, </a:t>
            </a:r>
          </a:p>
          <a:p>
            <a:pPr eaLnBrk="1" hangingPunct="1"/>
            <a:r>
              <a:rPr lang="en-US" altLang="en-US" b="1" u="sng" dirty="0"/>
              <a:t>but</a:t>
            </a:r>
            <a:r>
              <a:rPr lang="en-US" altLang="en-US" dirty="0"/>
              <a:t> </a:t>
            </a:r>
            <a:r>
              <a:rPr lang="en-US" altLang="en-US" b="1" dirty="0">
                <a:solidFill>
                  <a:schemeClr val="bg2"/>
                </a:solidFill>
              </a:rPr>
              <a:t>darkens mood slightly</a:t>
            </a:r>
            <a:r>
              <a:rPr lang="en-US" altLang="en-US" b="1" dirty="0">
                <a:solidFill>
                  <a:schemeClr val="accent2"/>
                </a:solidFill>
              </a:rPr>
              <a:t> </a:t>
            </a:r>
            <a:r>
              <a:rPr lang="en-US" altLang="en-US" dirty="0"/>
              <a:t> in the </a:t>
            </a:r>
          </a:p>
          <a:p>
            <a:pPr eaLnBrk="1" hangingPunct="1"/>
            <a:r>
              <a:rPr lang="en-US" altLang="en-US" dirty="0"/>
              <a:t>positive statements condition.</a:t>
            </a:r>
            <a:r>
              <a:rPr lang="en-US" altLang="en-US" sz="1800" dirty="0"/>
              <a:t> </a:t>
            </a:r>
          </a:p>
        </p:txBody>
      </p:sp>
      <p:sp>
        <p:nvSpPr>
          <p:cNvPr id="153637" name="Rectangle 37"/>
          <p:cNvSpPr>
            <a:spLocks noChangeArrowheads="1"/>
          </p:cNvSpPr>
          <p:nvPr/>
        </p:nvSpPr>
        <p:spPr bwMode="auto">
          <a:xfrm>
            <a:off x="4495800" y="3016014"/>
            <a:ext cx="2057400" cy="914400"/>
          </a:xfrm>
          <a:prstGeom prst="rect">
            <a:avLst/>
          </a:prstGeom>
          <a:solidFill>
            <a:schemeClr val="accent4"/>
          </a:solidFill>
          <a:ln w="9525">
            <a:solidFill>
              <a:srgbClr val="FFFFFF"/>
            </a:solidFill>
            <a:miter lim="800000"/>
            <a:headEnd/>
            <a:tailEnd/>
          </a:ln>
          <a:effectLst/>
        </p:spPr>
        <p:txBody>
          <a:bodyPr wrap="none" anchor="ctr"/>
          <a:lstStyle/>
          <a:p>
            <a:pPr>
              <a:defRPr/>
            </a:pPr>
            <a:endParaRPr lang="en-US">
              <a:latin typeface="Arial" pitchFamily="-112" charset="0"/>
              <a:cs typeface="Arial" pitchFamily="-112" charset="0"/>
            </a:endParaRPr>
          </a:p>
        </p:txBody>
      </p:sp>
      <p:sp>
        <p:nvSpPr>
          <p:cNvPr id="76838" name="Rectangle 38"/>
          <p:cNvSpPr>
            <a:spLocks noChangeArrowheads="1"/>
          </p:cNvSpPr>
          <p:nvPr/>
        </p:nvSpPr>
        <p:spPr bwMode="auto">
          <a:xfrm>
            <a:off x="2590800" y="3016014"/>
            <a:ext cx="1905000" cy="838200"/>
          </a:xfrm>
          <a:prstGeom prst="rect">
            <a:avLst/>
          </a:prstGeom>
          <a:solidFill>
            <a:srgbClr val="FFFFFF"/>
          </a:solidFill>
          <a:ln w="9525">
            <a:solidFill>
              <a:srgbClr val="969696"/>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6839" name="Rectangle 39"/>
          <p:cNvSpPr>
            <a:spLocks noChangeArrowheads="1"/>
          </p:cNvSpPr>
          <p:nvPr/>
        </p:nvSpPr>
        <p:spPr bwMode="auto">
          <a:xfrm>
            <a:off x="4724400" y="4038600"/>
            <a:ext cx="1828800" cy="762000"/>
          </a:xfrm>
          <a:prstGeom prst="rect">
            <a:avLst/>
          </a:prstGeom>
          <a:solidFill>
            <a:srgbClr val="333333"/>
          </a:solidFill>
          <a:ln w="9525">
            <a:solidFill>
              <a:srgbClr val="808080"/>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endParaRPr lang="en-US" altLang="en-US" sz="1800"/>
          </a:p>
        </p:txBody>
      </p:sp>
      <p:sp>
        <p:nvSpPr>
          <p:cNvPr id="76840" name="AutoShape 40"/>
          <p:cNvSpPr>
            <a:spLocks noChangeArrowheads="1"/>
          </p:cNvSpPr>
          <p:nvPr/>
        </p:nvSpPr>
        <p:spPr bwMode="auto">
          <a:xfrm>
            <a:off x="3048000" y="4235214"/>
            <a:ext cx="3048000" cy="6096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a:t>Mood darkens slightly (-)</a:t>
            </a:r>
          </a:p>
        </p:txBody>
      </p:sp>
      <p:sp>
        <p:nvSpPr>
          <p:cNvPr id="76841" name="AutoShape 41"/>
          <p:cNvSpPr>
            <a:spLocks noChangeArrowheads="1"/>
          </p:cNvSpPr>
          <p:nvPr/>
        </p:nvSpPr>
        <p:spPr bwMode="auto">
          <a:xfrm>
            <a:off x="3200400" y="3092214"/>
            <a:ext cx="3048000" cy="609600"/>
          </a:xfrm>
          <a:prstGeom prst="rightArrow">
            <a:avLst>
              <a:gd name="adj1" fmla="val 50000"/>
              <a:gd name="adj2" fmla="val 125000"/>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algn="ctr" eaLnBrk="1" hangingPunct="1"/>
            <a:r>
              <a:rPr lang="en-US" altLang="en-US" sz="1800"/>
              <a:t>Mood darkens greatly (--)</a:t>
            </a:r>
          </a:p>
        </p:txBody>
      </p:sp>
      <p:sp>
        <p:nvSpPr>
          <p:cNvPr id="11" name="Action Button: Forward or Next 10">
            <a:hlinkClick r:id="" action="ppaction://hlinkshowjump?jump=nextslide" highlightClick="1"/>
          </p:cNvPr>
          <p:cNvSpPr/>
          <p:nvPr/>
        </p:nvSpPr>
        <p:spPr>
          <a:xfrm>
            <a:off x="8153400" y="6019800"/>
            <a:ext cx="838200" cy="653814"/>
          </a:xfrm>
          <a:prstGeom prst="actionButtonForwardNex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pPr eaLnBrk="1" hangingPunct="1"/>
            <a:r>
              <a:rPr lang="en-US" altLang="en-US">
                <a:solidFill>
                  <a:srgbClr val="FFFF00"/>
                </a:solidFill>
              </a:rPr>
              <a:t>END</a:t>
            </a:r>
          </a:p>
        </p:txBody>
      </p:sp>
      <p:sp>
        <p:nvSpPr>
          <p:cNvPr id="77827" name="Table Placeholder 2"/>
          <p:cNvSpPr>
            <a:spLocks noGrp="1"/>
          </p:cNvSpPr>
          <p:nvPr>
            <p:ph type="tbl" idx="1"/>
          </p:nvPr>
        </p:nvSpPr>
        <p:spPr/>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304800" y="381000"/>
            <a:ext cx="8229600" cy="4525963"/>
          </a:xfrm>
        </p:spPr>
        <p:txBody>
          <a:bodyPr/>
          <a:lstStyle/>
          <a:p>
            <a:pPr eaLnBrk="1" hangingPunct="1"/>
            <a:r>
              <a:rPr lang="en-US" altLang="en-US" dirty="0">
                <a:solidFill>
                  <a:schemeClr val="bg2"/>
                </a:solidFill>
              </a:rPr>
              <a:t>This tutorial is based on the example study described on page 467 of your text.</a:t>
            </a:r>
          </a:p>
          <a:p>
            <a:pPr eaLnBrk="1" hangingPunct="1"/>
            <a:r>
              <a:rPr lang="en-US" altLang="en-US" dirty="0">
                <a:solidFill>
                  <a:schemeClr val="bg2"/>
                </a:solidFill>
              </a:rPr>
              <a:t>In that study, all participants read 60 statements aloud. These statements were presented as a PowerPoint® slide show.</a:t>
            </a:r>
          </a:p>
          <a:p>
            <a:pPr eaLnBrk="1" hangingPunct="1"/>
            <a:r>
              <a:rPr lang="en-US" altLang="en-US" b="1" dirty="0"/>
              <a:t>However, not all slide shows were the same.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304800" y="381000"/>
            <a:ext cx="8229600" cy="4525963"/>
          </a:xfrm>
        </p:spPr>
        <p:txBody>
          <a:bodyPr/>
          <a:lstStyle/>
          <a:p>
            <a:pPr eaLnBrk="1" hangingPunct="1">
              <a:lnSpc>
                <a:spcPct val="90000"/>
              </a:lnSpc>
            </a:pPr>
            <a:r>
              <a:rPr lang="en-US" altLang="en-US" sz="2400" dirty="0">
                <a:solidFill>
                  <a:schemeClr val="bg2"/>
                </a:solidFill>
              </a:rPr>
              <a:t>This tutorial is based on the example study described on page 467.</a:t>
            </a:r>
          </a:p>
          <a:p>
            <a:pPr eaLnBrk="1" hangingPunct="1">
              <a:lnSpc>
                <a:spcPct val="90000"/>
              </a:lnSpc>
            </a:pPr>
            <a:r>
              <a:rPr lang="en-US" altLang="en-US" sz="2400" dirty="0">
                <a:solidFill>
                  <a:schemeClr val="bg2"/>
                </a:solidFill>
              </a:rPr>
              <a:t>In that study, all participants read 60 statements aloud. These statements were presented as a PowerPoint® slide show.</a:t>
            </a:r>
          </a:p>
          <a:p>
            <a:pPr eaLnBrk="1" hangingPunct="1">
              <a:lnSpc>
                <a:spcPct val="90000"/>
              </a:lnSpc>
            </a:pPr>
            <a:r>
              <a:rPr lang="en-US" altLang="en-US" sz="2400" b="1" dirty="0">
                <a:solidFill>
                  <a:schemeClr val="bg2"/>
                </a:solidFill>
              </a:rPr>
              <a:t>However, not all slide shows were the same</a:t>
            </a:r>
            <a:r>
              <a:rPr lang="en-US" altLang="en-US" sz="2400" b="1" dirty="0"/>
              <a:t>. </a:t>
            </a:r>
          </a:p>
          <a:p>
            <a:pPr eaLnBrk="1" hangingPunct="1">
              <a:lnSpc>
                <a:spcPct val="90000"/>
              </a:lnSpc>
            </a:pPr>
            <a:r>
              <a:rPr lang="en-US" altLang="en-US" sz="2400" b="1" dirty="0"/>
              <a:t>Some slide shows presented negative statements (e.g., “I feel a little low today”), whereas other slide shows presented positive statements (e.g., “I feel pretty good today”). In other words, some participants read </a:t>
            </a:r>
            <a:r>
              <a:rPr lang="en-US" altLang="en-US" sz="2400" b="1" u="sng" dirty="0">
                <a:solidFill>
                  <a:srgbClr val="00B050"/>
                </a:solidFill>
              </a:rPr>
              <a:t>positive</a:t>
            </a:r>
            <a:r>
              <a:rPr lang="en-US" altLang="en-US" sz="2400" b="1" dirty="0">
                <a:solidFill>
                  <a:srgbClr val="0070C0"/>
                </a:solidFill>
              </a:rPr>
              <a:t> </a:t>
            </a:r>
            <a:r>
              <a:rPr lang="en-US" altLang="en-US" sz="2400" b="1" dirty="0"/>
              <a:t>statements, whereas others read </a:t>
            </a:r>
            <a:r>
              <a:rPr lang="en-US" altLang="en-US" sz="2400" b="1" u="sng" dirty="0">
                <a:solidFill>
                  <a:srgbClr val="FF0000"/>
                </a:solidFill>
              </a:rPr>
              <a:t>negative</a:t>
            </a:r>
            <a:r>
              <a:rPr lang="en-US" altLang="en-US" sz="2400" b="1" dirty="0">
                <a:solidFill>
                  <a:srgbClr val="FF0000"/>
                </a:solidFill>
              </a:rPr>
              <a:t> </a:t>
            </a:r>
            <a:r>
              <a:rPr lang="en-US" altLang="en-US" sz="2400" b="1" dirty="0"/>
              <a:t>statements.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304800" y="0"/>
            <a:ext cx="8229600" cy="5867400"/>
          </a:xfrm>
        </p:spPr>
        <p:txBody>
          <a:bodyPr/>
          <a:lstStyle/>
          <a:p>
            <a:pPr eaLnBrk="1" hangingPunct="1">
              <a:lnSpc>
                <a:spcPct val="80000"/>
              </a:lnSpc>
            </a:pPr>
            <a:r>
              <a:rPr lang="en-US" altLang="en-US" sz="2400" dirty="0">
                <a:solidFill>
                  <a:schemeClr val="bg2"/>
                </a:solidFill>
              </a:rPr>
              <a:t>This tutorial is based on the example study described on page 467.</a:t>
            </a:r>
          </a:p>
          <a:p>
            <a:pPr eaLnBrk="1" hangingPunct="1">
              <a:lnSpc>
                <a:spcPct val="80000"/>
              </a:lnSpc>
            </a:pPr>
            <a:r>
              <a:rPr lang="en-US" altLang="en-US" sz="2400" dirty="0">
                <a:solidFill>
                  <a:schemeClr val="bg2"/>
                </a:solidFill>
              </a:rPr>
              <a:t>In that study, all participants read 60 statements aloud. These statements were presented as a </a:t>
            </a:r>
            <a:r>
              <a:rPr lang="en-US" altLang="en-US" sz="2400" dirty="0" err="1">
                <a:solidFill>
                  <a:schemeClr val="bg2"/>
                </a:solidFill>
              </a:rPr>
              <a:t>Powerpoint</a:t>
            </a:r>
            <a:r>
              <a:rPr lang="en-US" altLang="en-US" sz="2400" dirty="0">
                <a:solidFill>
                  <a:schemeClr val="bg2"/>
                </a:solidFill>
              </a:rPr>
              <a:t> slide show.</a:t>
            </a:r>
          </a:p>
          <a:p>
            <a:pPr eaLnBrk="1" hangingPunct="1">
              <a:lnSpc>
                <a:spcPct val="80000"/>
              </a:lnSpc>
            </a:pPr>
            <a:r>
              <a:rPr lang="en-US" altLang="en-US" sz="2400" dirty="0">
                <a:solidFill>
                  <a:schemeClr val="bg2"/>
                </a:solidFill>
              </a:rPr>
              <a:t>However, not all participants read the same 60 statements. Some read </a:t>
            </a:r>
            <a:r>
              <a:rPr lang="en-US" altLang="en-US" sz="2400" dirty="0">
                <a:solidFill>
                  <a:srgbClr val="92D050"/>
                </a:solidFill>
              </a:rPr>
              <a:t>positive</a:t>
            </a:r>
            <a:r>
              <a:rPr lang="en-US" altLang="en-US" sz="2400" dirty="0">
                <a:solidFill>
                  <a:schemeClr val="bg2"/>
                </a:solidFill>
              </a:rPr>
              <a:t> statements (e.g., “I feel pretty good today, though”), whereas others read </a:t>
            </a:r>
            <a:r>
              <a:rPr lang="en-US" altLang="en-US" sz="2400" dirty="0">
                <a:solidFill>
                  <a:srgbClr val="FF6699"/>
                </a:solidFill>
              </a:rPr>
              <a:t>negative</a:t>
            </a:r>
            <a:r>
              <a:rPr lang="en-US" altLang="en-US" sz="2400" dirty="0">
                <a:solidFill>
                  <a:schemeClr val="bg2"/>
                </a:solidFill>
              </a:rPr>
              <a:t> statements (e.g., “However, I feel a little low today”). </a:t>
            </a:r>
          </a:p>
          <a:p>
            <a:pPr eaLnBrk="1" hangingPunct="1">
              <a:lnSpc>
                <a:spcPct val="80000"/>
              </a:lnSpc>
            </a:pPr>
            <a:r>
              <a:rPr lang="en-US" altLang="en-US" sz="2800" b="1" dirty="0"/>
              <a:t>In addition, the slide shows varied in how </a:t>
            </a:r>
            <a:r>
              <a:rPr lang="en-US" altLang="en-US" sz="2800" b="1" i="1" u="sng" dirty="0"/>
              <a:t>fast</a:t>
            </a:r>
            <a:r>
              <a:rPr lang="en-US" altLang="en-US" sz="2800" b="1" dirty="0"/>
              <a:t> they went. Some slide shows presented the statements at a </a:t>
            </a:r>
            <a:r>
              <a:rPr lang="en-US" altLang="en-US" sz="2800" b="1" i="1" dirty="0"/>
              <a:t>fast</a:t>
            </a:r>
            <a:r>
              <a:rPr lang="en-US" altLang="en-US" sz="2800" b="1" dirty="0"/>
              <a:t> rate; others presented the statements at a slow rate. Thus, some participants had to read and say the statements at a </a:t>
            </a:r>
            <a:r>
              <a:rPr lang="en-US" altLang="en-US" sz="2800" b="1" i="1" u="sng" dirty="0">
                <a:effectLst>
                  <a:outerShdw blurRad="38100" dist="38100" dir="2700000" algn="tl">
                    <a:srgbClr val="000000">
                      <a:alpha val="43137"/>
                    </a:srgbClr>
                  </a:outerShdw>
                </a:effectLst>
              </a:rPr>
              <a:t>fast</a:t>
            </a:r>
            <a:r>
              <a:rPr lang="en-US" altLang="en-US" sz="2800" b="1" dirty="0"/>
              <a:t> pace; the other participants did so at a </a:t>
            </a:r>
            <a:r>
              <a:rPr lang="en-US" altLang="en-US" sz="2800" b="1" u="sng" dirty="0"/>
              <a:t>slow</a:t>
            </a:r>
            <a:r>
              <a:rPr lang="en-US" altLang="en-US" sz="2800" b="1" dirty="0"/>
              <a:t> pace.</a:t>
            </a:r>
          </a:p>
          <a:p>
            <a:pPr eaLnBrk="1" hangingPunct="1">
              <a:lnSpc>
                <a:spcPct val="80000"/>
              </a:lnSpc>
            </a:pPr>
            <a:endParaRPr lang="en-US" altLang="en-US" sz="2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0"/>
            <a:ext cx="8229600" cy="1143000"/>
          </a:xfrm>
        </p:spPr>
        <p:txBody>
          <a:bodyPr/>
          <a:lstStyle/>
          <a:p>
            <a:pPr eaLnBrk="1" hangingPunct="1"/>
            <a:r>
              <a:rPr lang="en-US" altLang="en-US" sz="4000" dirty="0"/>
              <a:t>Visually, we can diagram the design as follows:</a:t>
            </a:r>
          </a:p>
        </p:txBody>
      </p:sp>
      <p:sp>
        <p:nvSpPr>
          <p:cNvPr id="27651" name="Text Box 4"/>
          <p:cNvSpPr txBox="1">
            <a:spLocks noChangeArrowheads="1"/>
          </p:cNvSpPr>
          <p:nvPr/>
        </p:nvSpPr>
        <p:spPr bwMode="auto">
          <a:xfrm>
            <a:off x="3886199" y="1219892"/>
            <a:ext cx="2054225" cy="528638"/>
          </a:xfrm>
          <a:prstGeom prst="rect">
            <a:avLst/>
          </a:prstGeom>
          <a:solidFill>
            <a:schemeClr val="bg1"/>
          </a:solidFill>
          <a:ln w="9525">
            <a:solidFill>
              <a:schemeClr val="tx1"/>
            </a:solidFill>
            <a:miter lim="800000"/>
            <a:headEnd/>
            <a:tailEnd/>
          </a:ln>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sz="2800"/>
              <a:t>Participants</a:t>
            </a:r>
          </a:p>
        </p:txBody>
      </p:sp>
      <p:sp>
        <p:nvSpPr>
          <p:cNvPr id="27652" name="Text Box 5"/>
          <p:cNvSpPr txBox="1">
            <a:spLocks noChangeArrowheads="1"/>
          </p:cNvSpPr>
          <p:nvPr/>
        </p:nvSpPr>
        <p:spPr bwMode="auto">
          <a:xfrm>
            <a:off x="1115834" y="2629670"/>
            <a:ext cx="2973388" cy="466725"/>
          </a:xfrm>
          <a:prstGeom prst="rect">
            <a:avLst/>
          </a:prstGeom>
          <a:solidFill>
            <a:schemeClr val="bg1"/>
          </a:solidFill>
          <a:ln w="9525">
            <a:solidFill>
              <a:srgbClr val="CC3300"/>
            </a:solidFill>
            <a:miter lim="800000"/>
            <a:headEnd/>
            <a:tailEnd/>
          </a:ln>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dirty="0"/>
              <a:t>Negative statements</a:t>
            </a:r>
          </a:p>
        </p:txBody>
      </p:sp>
      <p:sp>
        <p:nvSpPr>
          <p:cNvPr id="27653" name="Text Box 6"/>
          <p:cNvSpPr txBox="1">
            <a:spLocks noChangeArrowheads="1"/>
          </p:cNvSpPr>
          <p:nvPr/>
        </p:nvSpPr>
        <p:spPr bwMode="auto">
          <a:xfrm>
            <a:off x="5161908" y="2675930"/>
            <a:ext cx="2836863" cy="466725"/>
          </a:xfrm>
          <a:prstGeom prst="rect">
            <a:avLst/>
          </a:prstGeom>
          <a:solidFill>
            <a:schemeClr val="bg1"/>
          </a:solidFill>
          <a:ln w="9525">
            <a:solidFill>
              <a:srgbClr val="CC3300"/>
            </a:solidFill>
            <a:miter lim="800000"/>
            <a:headEnd/>
            <a:tailEnd/>
          </a:ln>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dirty="0"/>
              <a:t>Positive statements</a:t>
            </a:r>
          </a:p>
        </p:txBody>
      </p:sp>
      <p:sp>
        <p:nvSpPr>
          <p:cNvPr id="27654" name="Text Box 7"/>
          <p:cNvSpPr txBox="1">
            <a:spLocks noChangeArrowheads="1"/>
          </p:cNvSpPr>
          <p:nvPr/>
        </p:nvSpPr>
        <p:spPr bwMode="auto">
          <a:xfrm>
            <a:off x="533400" y="4297362"/>
            <a:ext cx="855663" cy="466725"/>
          </a:xfrm>
          <a:prstGeom prst="rect">
            <a:avLst/>
          </a:prstGeom>
          <a:solidFill>
            <a:schemeClr val="bg1"/>
          </a:solidFill>
          <a:ln w="9525">
            <a:solidFill>
              <a:schemeClr val="accent2"/>
            </a:solidFill>
            <a:miter lim="800000"/>
            <a:headEnd/>
            <a:tailEnd/>
          </a:ln>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dirty="0"/>
              <a:t>Slow</a:t>
            </a:r>
          </a:p>
        </p:txBody>
      </p:sp>
      <p:sp>
        <p:nvSpPr>
          <p:cNvPr id="27655" name="Text Box 8"/>
          <p:cNvSpPr txBox="1">
            <a:spLocks noChangeArrowheads="1"/>
          </p:cNvSpPr>
          <p:nvPr/>
        </p:nvSpPr>
        <p:spPr bwMode="auto">
          <a:xfrm>
            <a:off x="5257800" y="4449762"/>
            <a:ext cx="855663" cy="466725"/>
          </a:xfrm>
          <a:prstGeom prst="rect">
            <a:avLst/>
          </a:prstGeom>
          <a:solidFill>
            <a:schemeClr val="bg1"/>
          </a:solidFill>
          <a:ln w="9525">
            <a:solidFill>
              <a:srgbClr val="000080"/>
            </a:solidFill>
            <a:miter lim="800000"/>
            <a:headEnd/>
            <a:tailEnd/>
          </a:ln>
        </p:spPr>
        <p:txBody>
          <a:bodyPr wrap="none">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a:t>Slow</a:t>
            </a:r>
          </a:p>
        </p:txBody>
      </p:sp>
      <p:sp>
        <p:nvSpPr>
          <p:cNvPr id="27656" name="Text Box 9"/>
          <p:cNvSpPr txBox="1">
            <a:spLocks noChangeArrowheads="1"/>
          </p:cNvSpPr>
          <p:nvPr/>
        </p:nvSpPr>
        <p:spPr bwMode="auto">
          <a:xfrm>
            <a:off x="3276600" y="4250752"/>
            <a:ext cx="785813" cy="466725"/>
          </a:xfrm>
          <a:prstGeom prst="rect">
            <a:avLst/>
          </a:prstGeom>
          <a:solidFill>
            <a:schemeClr val="bg1"/>
          </a:solidFill>
          <a:ln w="9525">
            <a:solidFill>
              <a:schemeClr val="accent2"/>
            </a:solidFill>
            <a:miter lim="800000"/>
            <a:headEnd/>
            <a:tailEnd/>
          </a:ln>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a:t>Fast</a:t>
            </a:r>
          </a:p>
        </p:txBody>
      </p:sp>
      <p:sp>
        <p:nvSpPr>
          <p:cNvPr id="27657" name="Text Box 10"/>
          <p:cNvSpPr txBox="1">
            <a:spLocks noChangeArrowheads="1"/>
          </p:cNvSpPr>
          <p:nvPr/>
        </p:nvSpPr>
        <p:spPr bwMode="auto">
          <a:xfrm>
            <a:off x="7467600" y="4373562"/>
            <a:ext cx="785813" cy="466725"/>
          </a:xfrm>
          <a:prstGeom prst="rect">
            <a:avLst/>
          </a:prstGeom>
          <a:solidFill>
            <a:schemeClr val="bg1"/>
          </a:solidFill>
          <a:ln w="9525">
            <a:solidFill>
              <a:schemeClr val="accent2"/>
            </a:solidFill>
            <a:miter lim="800000"/>
            <a:headEnd/>
            <a:tailEnd/>
          </a:ln>
        </p:spPr>
        <p:txBody>
          <a:bodyPr>
            <a:spAutoFit/>
          </a:bodyPr>
          <a:lstStyle>
            <a:lvl1pPr eaLnBrk="0" hangingPunct="0">
              <a:defRPr sz="2400">
                <a:solidFill>
                  <a:schemeClr val="tx1"/>
                </a:solidFill>
                <a:latin typeface="Arial" charset="0"/>
                <a:cs typeface="Arial" charset="0"/>
              </a:defRPr>
            </a:lvl1pPr>
            <a:lvl2pPr marL="37931725" indent="-37474525" eaLnBrk="0" hangingPunct="0">
              <a:defRPr sz="2400">
                <a:solidFill>
                  <a:schemeClr val="tx1"/>
                </a:solidFill>
                <a:latin typeface="Arial" charset="0"/>
                <a:cs typeface="Arial" charset="0"/>
              </a:defRPr>
            </a:lvl2pPr>
            <a:lvl3pPr eaLnBrk="0" hangingPunct="0">
              <a:defRPr sz="2400">
                <a:solidFill>
                  <a:schemeClr val="tx1"/>
                </a:solidFill>
                <a:latin typeface="Arial" charset="0"/>
                <a:cs typeface="Arial" charset="0"/>
              </a:defRPr>
            </a:lvl3pPr>
            <a:lvl4pPr eaLnBrk="0" hangingPunct="0">
              <a:defRPr sz="2400">
                <a:solidFill>
                  <a:schemeClr val="tx1"/>
                </a:solidFill>
                <a:latin typeface="Arial" charset="0"/>
                <a:cs typeface="Arial" charset="0"/>
              </a:defRPr>
            </a:lvl4pPr>
            <a:lvl5pPr eaLnBrk="0" hangingPunct="0">
              <a:defRPr sz="2400">
                <a:solidFill>
                  <a:schemeClr val="tx1"/>
                </a:solidFill>
                <a:latin typeface="Arial" charset="0"/>
                <a:cs typeface="Arial" charset="0"/>
              </a:defRPr>
            </a:lvl5pPr>
            <a:lvl6pPr marL="457200" eaLnBrk="0" fontAlgn="base" hangingPunct="0">
              <a:spcBef>
                <a:spcPct val="0"/>
              </a:spcBef>
              <a:spcAft>
                <a:spcPct val="0"/>
              </a:spcAft>
              <a:defRPr sz="2400">
                <a:solidFill>
                  <a:schemeClr val="tx1"/>
                </a:solidFill>
                <a:latin typeface="Arial" charset="0"/>
                <a:cs typeface="Arial" charset="0"/>
              </a:defRPr>
            </a:lvl6pPr>
            <a:lvl7pPr marL="914400" eaLnBrk="0" fontAlgn="base" hangingPunct="0">
              <a:spcBef>
                <a:spcPct val="0"/>
              </a:spcBef>
              <a:spcAft>
                <a:spcPct val="0"/>
              </a:spcAft>
              <a:defRPr sz="2400">
                <a:solidFill>
                  <a:schemeClr val="tx1"/>
                </a:solidFill>
                <a:latin typeface="Arial" charset="0"/>
                <a:cs typeface="Arial" charset="0"/>
              </a:defRPr>
            </a:lvl7pPr>
            <a:lvl8pPr marL="1371600" eaLnBrk="0" fontAlgn="base" hangingPunct="0">
              <a:spcBef>
                <a:spcPct val="0"/>
              </a:spcBef>
              <a:spcAft>
                <a:spcPct val="0"/>
              </a:spcAft>
              <a:defRPr sz="2400">
                <a:solidFill>
                  <a:schemeClr val="tx1"/>
                </a:solidFill>
                <a:latin typeface="Arial" charset="0"/>
                <a:cs typeface="Arial" charset="0"/>
              </a:defRPr>
            </a:lvl8pPr>
            <a:lvl9pPr marL="1828800" eaLnBrk="0" fontAlgn="base" hangingPunct="0">
              <a:spcBef>
                <a:spcPct val="0"/>
              </a:spcBef>
              <a:spcAft>
                <a:spcPct val="0"/>
              </a:spcAft>
              <a:defRPr sz="2400">
                <a:solidFill>
                  <a:schemeClr val="tx1"/>
                </a:solidFill>
                <a:latin typeface="Arial" charset="0"/>
                <a:cs typeface="Arial" charset="0"/>
              </a:defRPr>
            </a:lvl9pPr>
          </a:lstStyle>
          <a:p>
            <a:pPr eaLnBrk="1" hangingPunct="1"/>
            <a:r>
              <a:rPr lang="en-US" altLang="en-US"/>
              <a:t>Fast</a:t>
            </a:r>
          </a:p>
        </p:txBody>
      </p:sp>
      <p:cxnSp>
        <p:nvCxnSpPr>
          <p:cNvPr id="27658" name="AutoShape 11"/>
          <p:cNvCxnSpPr>
            <a:cxnSpLocks noChangeShapeType="1"/>
            <a:stCxn id="27651" idx="2"/>
            <a:endCxn id="27652" idx="0"/>
          </p:cNvCxnSpPr>
          <p:nvPr/>
        </p:nvCxnSpPr>
        <p:spPr bwMode="auto">
          <a:xfrm flipH="1">
            <a:off x="2602528" y="1748530"/>
            <a:ext cx="2310784" cy="88114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7659" name="AutoShape 12"/>
          <p:cNvCxnSpPr>
            <a:cxnSpLocks noChangeShapeType="1"/>
            <a:stCxn id="27651" idx="2"/>
            <a:endCxn id="27653" idx="0"/>
          </p:cNvCxnSpPr>
          <p:nvPr/>
        </p:nvCxnSpPr>
        <p:spPr bwMode="auto">
          <a:xfrm>
            <a:off x="4913312" y="1748530"/>
            <a:ext cx="1667028" cy="9274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7660" name="AutoShape 13"/>
          <p:cNvCxnSpPr>
            <a:cxnSpLocks noChangeShapeType="1"/>
            <a:stCxn id="27652" idx="2"/>
            <a:endCxn id="27654" idx="0"/>
          </p:cNvCxnSpPr>
          <p:nvPr/>
        </p:nvCxnSpPr>
        <p:spPr bwMode="auto">
          <a:xfrm flipH="1">
            <a:off x="961232" y="3096395"/>
            <a:ext cx="1641296" cy="120096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7661" name="AutoShape 14"/>
          <p:cNvCxnSpPr>
            <a:cxnSpLocks noChangeShapeType="1"/>
            <a:endCxn id="27656" idx="0"/>
          </p:cNvCxnSpPr>
          <p:nvPr/>
        </p:nvCxnSpPr>
        <p:spPr bwMode="auto">
          <a:xfrm>
            <a:off x="2602528" y="3049785"/>
            <a:ext cx="1066979" cy="120096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7662" name="AutoShape 15"/>
          <p:cNvCxnSpPr>
            <a:cxnSpLocks noChangeShapeType="1"/>
            <a:stCxn id="27653" idx="2"/>
            <a:endCxn id="27653" idx="2"/>
          </p:cNvCxnSpPr>
          <p:nvPr/>
        </p:nvCxnSpPr>
        <p:spPr bwMode="auto">
          <a:xfrm>
            <a:off x="6580340" y="3142655"/>
            <a:ext cx="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7663" name="AutoShape 16"/>
          <p:cNvCxnSpPr>
            <a:cxnSpLocks noChangeShapeType="1"/>
            <a:stCxn id="27653" idx="2"/>
            <a:endCxn id="27655" idx="0"/>
          </p:cNvCxnSpPr>
          <p:nvPr/>
        </p:nvCxnSpPr>
        <p:spPr bwMode="auto">
          <a:xfrm flipH="1">
            <a:off x="5685632" y="3142655"/>
            <a:ext cx="894708" cy="130710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7664" name="AutoShape 17"/>
          <p:cNvCxnSpPr>
            <a:cxnSpLocks noChangeShapeType="1"/>
            <a:stCxn id="27653" idx="2"/>
            <a:endCxn id="27657" idx="0"/>
          </p:cNvCxnSpPr>
          <p:nvPr/>
        </p:nvCxnSpPr>
        <p:spPr bwMode="auto">
          <a:xfrm>
            <a:off x="6580340" y="3142655"/>
            <a:ext cx="1280167" cy="123090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 name="TextBox 1">
            <a:extLst>
              <a:ext uri="{FF2B5EF4-FFF2-40B4-BE49-F238E27FC236}">
                <a16:creationId xmlns:a16="http://schemas.microsoft.com/office/drawing/2014/main" id="{670AA70C-FF17-5176-5926-A8309A4ADCB9}"/>
              </a:ext>
            </a:extLst>
          </p:cNvPr>
          <p:cNvSpPr txBox="1"/>
          <p:nvPr/>
        </p:nvSpPr>
        <p:spPr>
          <a:xfrm>
            <a:off x="76200" y="4955956"/>
            <a:ext cx="2057400" cy="954107"/>
          </a:xfrm>
          <a:prstGeom prst="rect">
            <a:avLst/>
          </a:prstGeom>
          <a:noFill/>
        </p:spPr>
        <p:txBody>
          <a:bodyPr wrap="square" rtlCol="0">
            <a:spAutoFit/>
          </a:bodyPr>
          <a:lstStyle/>
          <a:p>
            <a:r>
              <a:rPr lang="en-US" sz="1400" dirty="0"/>
              <a:t>¼ of all participants  end up in the </a:t>
            </a:r>
            <a:r>
              <a:rPr lang="en-US" sz="1400" dirty="0">
                <a:latin typeface="Comic Sans MS" panose="030F0702030302020204" pitchFamily="66" charset="0"/>
              </a:rPr>
              <a:t>slow</a:t>
            </a:r>
            <a:r>
              <a:rPr lang="en-US" sz="1400" dirty="0"/>
              <a:t> paced, </a:t>
            </a:r>
            <a:r>
              <a:rPr lang="en-US" sz="1400" dirty="0">
                <a:solidFill>
                  <a:srgbClr val="FF0000"/>
                </a:solidFill>
              </a:rPr>
              <a:t>negative</a:t>
            </a:r>
            <a:r>
              <a:rPr lang="en-US" sz="1400" dirty="0"/>
              <a:t> statement condition.</a:t>
            </a:r>
          </a:p>
        </p:txBody>
      </p:sp>
      <p:sp>
        <p:nvSpPr>
          <p:cNvPr id="3" name="TextBox 2">
            <a:extLst>
              <a:ext uri="{FF2B5EF4-FFF2-40B4-BE49-F238E27FC236}">
                <a16:creationId xmlns:a16="http://schemas.microsoft.com/office/drawing/2014/main" id="{6E9D6C20-E909-6228-C8F6-83BB62CE3551}"/>
              </a:ext>
            </a:extLst>
          </p:cNvPr>
          <p:cNvSpPr txBox="1"/>
          <p:nvPr/>
        </p:nvSpPr>
        <p:spPr>
          <a:xfrm>
            <a:off x="2857500" y="5040376"/>
            <a:ext cx="2057400" cy="954107"/>
          </a:xfrm>
          <a:prstGeom prst="rect">
            <a:avLst/>
          </a:prstGeom>
          <a:noFill/>
        </p:spPr>
        <p:txBody>
          <a:bodyPr wrap="square" rtlCol="0">
            <a:spAutoFit/>
          </a:bodyPr>
          <a:lstStyle/>
          <a:p>
            <a:r>
              <a:rPr lang="en-US" sz="1400" dirty="0"/>
              <a:t>¼ of all participants  end up in the </a:t>
            </a:r>
            <a:r>
              <a:rPr lang="en-US" sz="1400" dirty="0">
                <a:latin typeface="Blade Runner Movie Font" panose="020B0703020202090204" pitchFamily="34" charset="0"/>
              </a:rPr>
              <a:t>fast</a:t>
            </a:r>
            <a:r>
              <a:rPr lang="en-US" sz="1400" dirty="0"/>
              <a:t> paced, </a:t>
            </a:r>
            <a:r>
              <a:rPr lang="en-US" sz="1400" dirty="0">
                <a:solidFill>
                  <a:srgbClr val="FF0000"/>
                </a:solidFill>
              </a:rPr>
              <a:t>negative</a:t>
            </a:r>
            <a:r>
              <a:rPr lang="en-US" sz="1400" dirty="0"/>
              <a:t> statement condition.</a:t>
            </a:r>
          </a:p>
        </p:txBody>
      </p:sp>
      <p:sp>
        <p:nvSpPr>
          <p:cNvPr id="4" name="TextBox 3">
            <a:extLst>
              <a:ext uri="{FF2B5EF4-FFF2-40B4-BE49-F238E27FC236}">
                <a16:creationId xmlns:a16="http://schemas.microsoft.com/office/drawing/2014/main" id="{27BD96C5-701D-4E4C-8D73-434C6D191B9F}"/>
              </a:ext>
            </a:extLst>
          </p:cNvPr>
          <p:cNvSpPr txBox="1"/>
          <p:nvPr/>
        </p:nvSpPr>
        <p:spPr>
          <a:xfrm>
            <a:off x="4913312" y="5050705"/>
            <a:ext cx="2057400" cy="954107"/>
          </a:xfrm>
          <a:prstGeom prst="rect">
            <a:avLst/>
          </a:prstGeom>
          <a:noFill/>
        </p:spPr>
        <p:txBody>
          <a:bodyPr wrap="square" rtlCol="0">
            <a:spAutoFit/>
          </a:bodyPr>
          <a:lstStyle/>
          <a:p>
            <a:r>
              <a:rPr lang="en-US" sz="1400" dirty="0"/>
              <a:t>¼ of all participants  end up in the </a:t>
            </a:r>
            <a:r>
              <a:rPr lang="en-US" sz="1400" dirty="0">
                <a:latin typeface="Comic Sans MS" panose="030F0702030302020204" pitchFamily="66" charset="0"/>
              </a:rPr>
              <a:t>slow</a:t>
            </a:r>
            <a:r>
              <a:rPr lang="en-US" sz="1400" dirty="0"/>
              <a:t> paced, </a:t>
            </a:r>
            <a:r>
              <a:rPr lang="en-US" sz="1400" dirty="0">
                <a:solidFill>
                  <a:srgbClr val="00B050"/>
                </a:solidFill>
              </a:rPr>
              <a:t>positive</a:t>
            </a:r>
            <a:r>
              <a:rPr lang="en-US" sz="1400" dirty="0"/>
              <a:t> statement condition.</a:t>
            </a:r>
          </a:p>
        </p:txBody>
      </p:sp>
      <p:sp>
        <p:nvSpPr>
          <p:cNvPr id="5" name="TextBox 4">
            <a:extLst>
              <a:ext uri="{FF2B5EF4-FFF2-40B4-BE49-F238E27FC236}">
                <a16:creationId xmlns:a16="http://schemas.microsoft.com/office/drawing/2014/main" id="{88CB84A3-D9F7-D767-C95F-1E351722A093}"/>
              </a:ext>
            </a:extLst>
          </p:cNvPr>
          <p:cNvSpPr txBox="1"/>
          <p:nvPr/>
        </p:nvSpPr>
        <p:spPr>
          <a:xfrm>
            <a:off x="7044891" y="4915650"/>
            <a:ext cx="2057400" cy="954107"/>
          </a:xfrm>
          <a:prstGeom prst="rect">
            <a:avLst/>
          </a:prstGeom>
          <a:noFill/>
        </p:spPr>
        <p:txBody>
          <a:bodyPr wrap="square" rtlCol="0">
            <a:spAutoFit/>
          </a:bodyPr>
          <a:lstStyle/>
          <a:p>
            <a:r>
              <a:rPr lang="en-US" sz="1400" dirty="0"/>
              <a:t>¼ of all participants  end up in the </a:t>
            </a:r>
            <a:r>
              <a:rPr lang="en-US" sz="1400" dirty="0">
                <a:latin typeface="Blade Runner Movie Font" panose="020B0703020202090204" pitchFamily="34" charset="0"/>
              </a:rPr>
              <a:t>fast</a:t>
            </a:r>
            <a:r>
              <a:rPr lang="en-US" sz="1400" dirty="0"/>
              <a:t> paced, </a:t>
            </a:r>
            <a:r>
              <a:rPr lang="en-US" sz="1400" dirty="0">
                <a:solidFill>
                  <a:srgbClr val="00B050"/>
                </a:solidFill>
              </a:rPr>
              <a:t>positive</a:t>
            </a:r>
            <a:r>
              <a:rPr lang="en-US" sz="1400" dirty="0"/>
              <a:t> statement condition.</a:t>
            </a:r>
          </a:p>
        </p:txBody>
      </p:sp>
      <p:sp>
        <p:nvSpPr>
          <p:cNvPr id="6" name="TextBox 5">
            <a:extLst>
              <a:ext uri="{FF2B5EF4-FFF2-40B4-BE49-F238E27FC236}">
                <a16:creationId xmlns:a16="http://schemas.microsoft.com/office/drawing/2014/main" id="{4CBEA9F8-81C6-2A05-291E-59C2FAEB3B17}"/>
              </a:ext>
            </a:extLst>
          </p:cNvPr>
          <p:cNvSpPr txBox="1"/>
          <p:nvPr/>
        </p:nvSpPr>
        <p:spPr>
          <a:xfrm>
            <a:off x="1958596" y="1752600"/>
            <a:ext cx="2272092" cy="923330"/>
          </a:xfrm>
          <a:prstGeom prst="rect">
            <a:avLst/>
          </a:prstGeom>
          <a:noFill/>
        </p:spPr>
        <p:txBody>
          <a:bodyPr wrap="square" rtlCol="0">
            <a:spAutoFit/>
          </a:bodyPr>
          <a:lstStyle/>
          <a:p>
            <a:r>
              <a:rPr lang="en-US" dirty="0"/>
              <a:t>½  randomly assigned to  this condition</a:t>
            </a:r>
          </a:p>
        </p:txBody>
      </p:sp>
      <p:sp>
        <p:nvSpPr>
          <p:cNvPr id="8" name="TextBox 7">
            <a:extLst>
              <a:ext uri="{FF2B5EF4-FFF2-40B4-BE49-F238E27FC236}">
                <a16:creationId xmlns:a16="http://schemas.microsoft.com/office/drawing/2014/main" id="{F8530F3D-BE92-9B1F-7CBA-11E88C813487}"/>
              </a:ext>
            </a:extLst>
          </p:cNvPr>
          <p:cNvSpPr txBox="1"/>
          <p:nvPr/>
        </p:nvSpPr>
        <p:spPr>
          <a:xfrm>
            <a:off x="6158292" y="1752600"/>
            <a:ext cx="2272092" cy="923330"/>
          </a:xfrm>
          <a:prstGeom prst="rect">
            <a:avLst/>
          </a:prstGeom>
          <a:noFill/>
        </p:spPr>
        <p:txBody>
          <a:bodyPr wrap="square" rtlCol="0">
            <a:spAutoFit/>
          </a:bodyPr>
          <a:lstStyle/>
          <a:p>
            <a:r>
              <a:rPr lang="en-US" dirty="0"/>
              <a:t>½  randomly assigned to  this condition</a:t>
            </a:r>
          </a:p>
        </p:txBody>
      </p:sp>
      <p:sp>
        <p:nvSpPr>
          <p:cNvPr id="9" name="TextBox 8">
            <a:extLst>
              <a:ext uri="{FF2B5EF4-FFF2-40B4-BE49-F238E27FC236}">
                <a16:creationId xmlns:a16="http://schemas.microsoft.com/office/drawing/2014/main" id="{9E8D1AB2-23C7-99E5-2E8C-FD586A699683}"/>
              </a:ext>
            </a:extLst>
          </p:cNvPr>
          <p:cNvSpPr txBox="1"/>
          <p:nvPr/>
        </p:nvSpPr>
        <p:spPr>
          <a:xfrm>
            <a:off x="29361" y="3172820"/>
            <a:ext cx="1359702" cy="923330"/>
          </a:xfrm>
          <a:prstGeom prst="rect">
            <a:avLst/>
          </a:prstGeom>
          <a:noFill/>
        </p:spPr>
        <p:txBody>
          <a:bodyPr wrap="square" rtlCol="0">
            <a:spAutoFit/>
          </a:bodyPr>
          <a:lstStyle/>
          <a:p>
            <a:r>
              <a:rPr lang="en-US" dirty="0"/>
              <a:t>½  of these</a:t>
            </a:r>
          </a:p>
          <a:p>
            <a:r>
              <a:rPr lang="en-US" dirty="0"/>
              <a:t>put in slow</a:t>
            </a:r>
          </a:p>
          <a:p>
            <a:r>
              <a:rPr lang="en-US" dirty="0"/>
              <a:t>condition</a:t>
            </a:r>
          </a:p>
        </p:txBody>
      </p:sp>
      <p:sp>
        <p:nvSpPr>
          <p:cNvPr id="19" name="TextBox 18">
            <a:extLst>
              <a:ext uri="{FF2B5EF4-FFF2-40B4-BE49-F238E27FC236}">
                <a16:creationId xmlns:a16="http://schemas.microsoft.com/office/drawing/2014/main" id="{989038A7-BFF9-EC9A-4492-5085DEBA253C}"/>
              </a:ext>
            </a:extLst>
          </p:cNvPr>
          <p:cNvSpPr txBox="1"/>
          <p:nvPr/>
        </p:nvSpPr>
        <p:spPr>
          <a:xfrm>
            <a:off x="3382562" y="3130381"/>
            <a:ext cx="1359702" cy="923330"/>
          </a:xfrm>
          <a:prstGeom prst="rect">
            <a:avLst/>
          </a:prstGeom>
          <a:noFill/>
        </p:spPr>
        <p:txBody>
          <a:bodyPr wrap="square" rtlCol="0">
            <a:spAutoFit/>
          </a:bodyPr>
          <a:lstStyle/>
          <a:p>
            <a:r>
              <a:rPr lang="en-US" dirty="0"/>
              <a:t>½  of these</a:t>
            </a:r>
          </a:p>
          <a:p>
            <a:r>
              <a:rPr lang="en-US" dirty="0"/>
              <a:t>put in fast</a:t>
            </a:r>
          </a:p>
          <a:p>
            <a:r>
              <a:rPr lang="en-US" dirty="0"/>
              <a:t>condition</a:t>
            </a:r>
          </a:p>
        </p:txBody>
      </p:sp>
      <p:sp>
        <p:nvSpPr>
          <p:cNvPr id="20" name="TextBox 19">
            <a:extLst>
              <a:ext uri="{FF2B5EF4-FFF2-40B4-BE49-F238E27FC236}">
                <a16:creationId xmlns:a16="http://schemas.microsoft.com/office/drawing/2014/main" id="{1218E80C-A7D1-87CC-6487-928B6E9405AA}"/>
              </a:ext>
            </a:extLst>
          </p:cNvPr>
          <p:cNvSpPr txBox="1"/>
          <p:nvPr/>
        </p:nvSpPr>
        <p:spPr>
          <a:xfrm>
            <a:off x="4935302" y="3276266"/>
            <a:ext cx="1359702" cy="923330"/>
          </a:xfrm>
          <a:prstGeom prst="rect">
            <a:avLst/>
          </a:prstGeom>
          <a:noFill/>
        </p:spPr>
        <p:txBody>
          <a:bodyPr wrap="square" rtlCol="0">
            <a:spAutoFit/>
          </a:bodyPr>
          <a:lstStyle/>
          <a:p>
            <a:r>
              <a:rPr lang="en-US" dirty="0"/>
              <a:t>½  of these</a:t>
            </a:r>
          </a:p>
          <a:p>
            <a:r>
              <a:rPr lang="en-US" dirty="0"/>
              <a:t>put in slow</a:t>
            </a:r>
          </a:p>
          <a:p>
            <a:r>
              <a:rPr lang="en-US" dirty="0"/>
              <a:t>condition</a:t>
            </a:r>
          </a:p>
        </p:txBody>
      </p:sp>
      <p:sp>
        <p:nvSpPr>
          <p:cNvPr id="21" name="TextBox 20">
            <a:extLst>
              <a:ext uri="{FF2B5EF4-FFF2-40B4-BE49-F238E27FC236}">
                <a16:creationId xmlns:a16="http://schemas.microsoft.com/office/drawing/2014/main" id="{872DEB53-B3FB-156D-DBA1-56DE5BAAAEC2}"/>
              </a:ext>
            </a:extLst>
          </p:cNvPr>
          <p:cNvSpPr txBox="1"/>
          <p:nvPr/>
        </p:nvSpPr>
        <p:spPr>
          <a:xfrm>
            <a:off x="7602537" y="3327422"/>
            <a:ext cx="1359702" cy="923330"/>
          </a:xfrm>
          <a:prstGeom prst="rect">
            <a:avLst/>
          </a:prstGeom>
          <a:noFill/>
        </p:spPr>
        <p:txBody>
          <a:bodyPr wrap="square" rtlCol="0">
            <a:spAutoFit/>
          </a:bodyPr>
          <a:lstStyle/>
          <a:p>
            <a:r>
              <a:rPr lang="en-US" dirty="0"/>
              <a:t>½  of these</a:t>
            </a:r>
          </a:p>
          <a:p>
            <a:r>
              <a:rPr lang="en-US" dirty="0"/>
              <a:t>put in fast</a:t>
            </a:r>
          </a:p>
          <a:p>
            <a:r>
              <a:rPr lang="en-US" dirty="0"/>
              <a:t>condition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27652"/>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grpId="0" nodeType="afterEffect">
                                  <p:stCondLst>
                                    <p:cond delay="400"/>
                                  </p:stCondLst>
                                  <p:childTnLst>
                                    <p:set>
                                      <p:cBhvr>
                                        <p:cTn id="12" dur="1" fill="hold">
                                          <p:stCondLst>
                                            <p:cond delay="0"/>
                                          </p:stCondLst>
                                        </p:cTn>
                                        <p:tgtEl>
                                          <p:spTgt spid="8"/>
                                        </p:tgtEl>
                                        <p:attrNameLst>
                                          <p:attrName>style.visibility</p:attrName>
                                        </p:attrNameLst>
                                      </p:cBhvr>
                                      <p:to>
                                        <p:strVal val="visible"/>
                                      </p:to>
                                    </p:set>
                                  </p:childTnLst>
                                </p:cTn>
                              </p:par>
                            </p:childTnLst>
                          </p:cTn>
                        </p:par>
                        <p:par>
                          <p:cTn id="13" fill="hold">
                            <p:stCondLst>
                              <p:cond delay="900"/>
                            </p:stCondLst>
                            <p:childTnLst>
                              <p:par>
                                <p:cTn id="14" presetID="1" presetClass="entr" presetSubtype="0" fill="hold" nodeType="afterEffect">
                                  <p:stCondLst>
                                    <p:cond delay="400"/>
                                  </p:stCondLst>
                                  <p:childTnLst>
                                    <p:set>
                                      <p:cBhvr>
                                        <p:cTn id="15" dur="1" fill="hold">
                                          <p:stCondLst>
                                            <p:cond delay="0"/>
                                          </p:stCondLst>
                                        </p:cTn>
                                        <p:tgtEl>
                                          <p:spTgt spid="27659"/>
                                        </p:tgtEl>
                                        <p:attrNameLst>
                                          <p:attrName>style.visibility</p:attrName>
                                        </p:attrNameLst>
                                      </p:cBhvr>
                                      <p:to>
                                        <p:strVal val="visible"/>
                                      </p:to>
                                    </p:set>
                                  </p:childTnLst>
                                </p:cTn>
                              </p:par>
                            </p:childTnLst>
                          </p:cTn>
                        </p:par>
                        <p:par>
                          <p:cTn id="16" fill="hold">
                            <p:stCondLst>
                              <p:cond delay="1300"/>
                            </p:stCondLst>
                            <p:childTnLst>
                              <p:par>
                                <p:cTn id="17" presetID="1" presetClass="entr" presetSubtype="0" fill="hold" grpId="0" nodeType="afterEffect">
                                  <p:stCondLst>
                                    <p:cond delay="1000"/>
                                  </p:stCondLst>
                                  <p:childTnLst>
                                    <p:set>
                                      <p:cBhvr>
                                        <p:cTn id="18" dur="1" fill="hold">
                                          <p:stCondLst>
                                            <p:cond delay="0"/>
                                          </p:stCondLst>
                                        </p:cTn>
                                        <p:tgtEl>
                                          <p:spTgt spid="27653"/>
                                        </p:tgtEl>
                                        <p:attrNameLst>
                                          <p:attrName>style.visibility</p:attrName>
                                        </p:attrNameLst>
                                      </p:cBhvr>
                                      <p:to>
                                        <p:strVal val="visible"/>
                                      </p:to>
                                    </p:set>
                                  </p:childTnLst>
                                </p:cTn>
                              </p:par>
                            </p:childTnLst>
                          </p:cTn>
                        </p:par>
                        <p:par>
                          <p:cTn id="19" fill="hold">
                            <p:stCondLst>
                              <p:cond delay="2300"/>
                            </p:stCondLst>
                            <p:childTnLst>
                              <p:par>
                                <p:cTn id="20" presetID="1" presetClass="entr" presetSubtype="0" fill="hold" grpId="0" nodeType="afterEffect">
                                  <p:stCondLst>
                                    <p:cond delay="3100"/>
                                  </p:stCondLst>
                                  <p:childTnLst>
                                    <p:set>
                                      <p:cBhvr>
                                        <p:cTn id="21" dur="1" fill="hold">
                                          <p:stCondLst>
                                            <p:cond delay="0"/>
                                          </p:stCondLst>
                                        </p:cTn>
                                        <p:tgtEl>
                                          <p:spTgt spid="9"/>
                                        </p:tgtEl>
                                        <p:attrNameLst>
                                          <p:attrName>style.visibility</p:attrName>
                                        </p:attrNameLst>
                                      </p:cBhvr>
                                      <p:to>
                                        <p:strVal val="visible"/>
                                      </p:to>
                                    </p:set>
                                  </p:childTnLst>
                                </p:cTn>
                              </p:par>
                            </p:childTnLst>
                          </p:cTn>
                        </p:par>
                        <p:par>
                          <p:cTn id="22" fill="hold">
                            <p:stCondLst>
                              <p:cond delay="5400"/>
                            </p:stCondLst>
                            <p:childTnLst>
                              <p:par>
                                <p:cTn id="23" presetID="1" presetClass="entr" presetSubtype="0" fill="hold" nodeType="afterEffect">
                                  <p:stCondLst>
                                    <p:cond delay="300"/>
                                  </p:stCondLst>
                                  <p:childTnLst>
                                    <p:set>
                                      <p:cBhvr>
                                        <p:cTn id="24" dur="1" fill="hold">
                                          <p:stCondLst>
                                            <p:cond delay="0"/>
                                          </p:stCondLst>
                                        </p:cTn>
                                        <p:tgtEl>
                                          <p:spTgt spid="27660"/>
                                        </p:tgtEl>
                                        <p:attrNameLst>
                                          <p:attrName>style.visibility</p:attrName>
                                        </p:attrNameLst>
                                      </p:cBhvr>
                                      <p:to>
                                        <p:strVal val="visible"/>
                                      </p:to>
                                    </p:set>
                                  </p:childTnLst>
                                </p:cTn>
                              </p:par>
                            </p:childTnLst>
                          </p:cTn>
                        </p:par>
                        <p:par>
                          <p:cTn id="25" fill="hold">
                            <p:stCondLst>
                              <p:cond delay="5700"/>
                            </p:stCondLst>
                            <p:childTnLst>
                              <p:par>
                                <p:cTn id="26" presetID="1" presetClass="entr" presetSubtype="0" fill="hold" grpId="0" nodeType="afterEffect">
                                  <p:stCondLst>
                                    <p:cond delay="300"/>
                                  </p:stCondLst>
                                  <p:childTnLst>
                                    <p:set>
                                      <p:cBhvr>
                                        <p:cTn id="27" dur="1" fill="hold">
                                          <p:stCondLst>
                                            <p:cond delay="0"/>
                                          </p:stCondLst>
                                        </p:cTn>
                                        <p:tgtEl>
                                          <p:spTgt spid="27654"/>
                                        </p:tgtEl>
                                        <p:attrNameLst>
                                          <p:attrName>style.visibility</p:attrName>
                                        </p:attrNameLst>
                                      </p:cBhvr>
                                      <p:to>
                                        <p:strVal val="visible"/>
                                      </p:to>
                                    </p:set>
                                  </p:childTnLst>
                                </p:cTn>
                              </p:par>
                            </p:childTnLst>
                          </p:cTn>
                        </p:par>
                        <p:par>
                          <p:cTn id="28" fill="hold">
                            <p:stCondLst>
                              <p:cond delay="6000"/>
                            </p:stCondLst>
                            <p:childTnLst>
                              <p:par>
                                <p:cTn id="29" presetID="1" presetClass="entr" presetSubtype="0" fill="hold" nodeType="afterEffect">
                                  <p:stCondLst>
                                    <p:cond delay="0"/>
                                  </p:stCondLst>
                                  <p:childTnLst>
                                    <p:set>
                                      <p:cBhvr>
                                        <p:cTn id="30" dur="1" fill="hold">
                                          <p:stCondLst>
                                            <p:cond delay="0"/>
                                          </p:stCondLst>
                                        </p:cTn>
                                        <p:tgtEl>
                                          <p:spTgt spid="2766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7656"/>
                                        </p:tgtEl>
                                        <p:attrNameLst>
                                          <p:attrName>style.visibility</p:attrName>
                                        </p:attrNameLst>
                                      </p:cBhvr>
                                      <p:to>
                                        <p:strVal val="visible"/>
                                      </p:to>
                                    </p:set>
                                  </p:childTnLst>
                                </p:cTn>
                              </p:par>
                            </p:childTnLst>
                          </p:cTn>
                        </p:par>
                        <p:par>
                          <p:cTn id="35" fill="hold">
                            <p:stCondLst>
                              <p:cond delay="6000"/>
                            </p:stCondLst>
                            <p:childTnLst>
                              <p:par>
                                <p:cTn id="36" presetID="1" presetClass="entr" presetSubtype="0"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27663"/>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27655"/>
                                        </p:tgtEl>
                                        <p:attrNameLst>
                                          <p:attrName>style.visibility</p:attrName>
                                        </p:attrNameLst>
                                      </p:cBhvr>
                                      <p:to>
                                        <p:strVal val="visible"/>
                                      </p:to>
                                    </p:set>
                                  </p:childTnLst>
                                </p:cTn>
                              </p:par>
                            </p:childTnLst>
                          </p:cTn>
                        </p:par>
                        <p:par>
                          <p:cTn id="42" fill="hold">
                            <p:stCondLst>
                              <p:cond delay="6000"/>
                            </p:stCondLst>
                            <p:childTnLst>
                              <p:par>
                                <p:cTn id="43" presetID="1" presetClass="entr" presetSubtype="0" fill="hold" nodeType="afterEffect">
                                  <p:stCondLst>
                                    <p:cond delay="0"/>
                                  </p:stCondLst>
                                  <p:childTnLst>
                                    <p:set>
                                      <p:cBhvr>
                                        <p:cTn id="44" dur="1" fill="hold">
                                          <p:stCondLst>
                                            <p:cond delay="0"/>
                                          </p:stCondLst>
                                        </p:cTn>
                                        <p:tgtEl>
                                          <p:spTgt spid="2766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7657"/>
                                        </p:tgtEl>
                                        <p:attrNameLst>
                                          <p:attrName>style.visibility</p:attrName>
                                        </p:attrNameLst>
                                      </p:cBhvr>
                                      <p:to>
                                        <p:strVal val="visible"/>
                                      </p:to>
                                    </p:set>
                                  </p:childTnLst>
                                </p:cTn>
                              </p:par>
                            </p:childTnLst>
                          </p:cTn>
                        </p:par>
                        <p:par>
                          <p:cTn id="49" fill="hold">
                            <p:stCondLst>
                              <p:cond delay="6000"/>
                            </p:stCondLst>
                            <p:childTnLst>
                              <p:par>
                                <p:cTn id="50" presetID="1" presetClass="entr" presetSubtype="0" fill="hold" grpId="0" nodeType="afterEffect">
                                  <p:stCondLst>
                                    <p:cond delay="0"/>
                                  </p:stCondLst>
                                  <p:childTnLst>
                                    <p:set>
                                      <p:cBhvr>
                                        <p:cTn id="51" dur="1" fill="hold">
                                          <p:stCondLst>
                                            <p:cond delay="0"/>
                                          </p:stCondLst>
                                        </p:cTn>
                                        <p:tgtEl>
                                          <p:spTgt spid="2"/>
                                        </p:tgtEl>
                                        <p:attrNameLst>
                                          <p:attrName>style.visibility</p:attrName>
                                        </p:attrNameLst>
                                      </p:cBhvr>
                                      <p:to>
                                        <p:strVal val="visible"/>
                                      </p:to>
                                    </p:set>
                                  </p:childTnLst>
                                </p:cTn>
                              </p:par>
                            </p:childTnLst>
                          </p:cTn>
                        </p:par>
                        <p:par>
                          <p:cTn id="52" fill="hold">
                            <p:stCondLst>
                              <p:cond delay="6000"/>
                            </p:stCondLst>
                            <p:childTnLst>
                              <p:par>
                                <p:cTn id="53" presetID="1" presetClass="entr" presetSubtype="0" fill="hold" grpId="0" nodeType="afterEffect">
                                  <p:stCondLst>
                                    <p:cond delay="500"/>
                                  </p:stCondLst>
                                  <p:childTnLst>
                                    <p:set>
                                      <p:cBhvr>
                                        <p:cTn id="54" dur="1" fill="hold">
                                          <p:stCondLst>
                                            <p:cond delay="0"/>
                                          </p:stCondLst>
                                        </p:cTn>
                                        <p:tgtEl>
                                          <p:spTgt spid="3"/>
                                        </p:tgtEl>
                                        <p:attrNameLst>
                                          <p:attrName>style.visibility</p:attrName>
                                        </p:attrNameLst>
                                      </p:cBhvr>
                                      <p:to>
                                        <p:strVal val="visible"/>
                                      </p:to>
                                    </p:set>
                                  </p:childTnLst>
                                </p:cTn>
                              </p:par>
                            </p:childTnLst>
                          </p:cTn>
                        </p:par>
                        <p:par>
                          <p:cTn id="55" fill="hold">
                            <p:stCondLst>
                              <p:cond delay="6500"/>
                            </p:stCondLst>
                            <p:childTnLst>
                              <p:par>
                                <p:cTn id="56" presetID="1" presetClass="entr" presetSubtype="0" fill="hold" grpId="0" nodeType="afterEffect">
                                  <p:stCondLst>
                                    <p:cond delay="500"/>
                                  </p:stCondLst>
                                  <p:childTnLst>
                                    <p:set>
                                      <p:cBhvr>
                                        <p:cTn id="57" dur="1" fill="hold">
                                          <p:stCondLst>
                                            <p:cond delay="0"/>
                                          </p:stCondLst>
                                        </p:cTn>
                                        <p:tgtEl>
                                          <p:spTgt spid="4"/>
                                        </p:tgtEl>
                                        <p:attrNameLst>
                                          <p:attrName>style.visibility</p:attrName>
                                        </p:attrNameLst>
                                      </p:cBhvr>
                                      <p:to>
                                        <p:strVal val="visible"/>
                                      </p:to>
                                    </p:set>
                                  </p:childTnLst>
                                </p:cTn>
                              </p:par>
                            </p:childTnLst>
                          </p:cTn>
                        </p:par>
                        <p:par>
                          <p:cTn id="58" fill="hold">
                            <p:stCondLst>
                              <p:cond delay="7000"/>
                            </p:stCondLst>
                            <p:childTnLst>
                              <p:par>
                                <p:cTn id="59" presetID="1" presetClass="entr" presetSubtype="0" fill="hold" grpId="0" nodeType="afterEffect">
                                  <p:stCondLst>
                                    <p:cond delay="500"/>
                                  </p:stCondLst>
                                  <p:childTnLst>
                                    <p:set>
                                      <p:cBhvr>
                                        <p:cTn id="6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animBg="1"/>
      <p:bldP spid="27653" grpId="0" animBg="1"/>
      <p:bldP spid="27654" grpId="0" animBg="1"/>
      <p:bldP spid="27655" grpId="0" animBg="1"/>
      <p:bldP spid="27656" grpId="0" animBg="1"/>
      <p:bldP spid="27657" grpId="0" animBg="1"/>
      <p:bldP spid="2" grpId="0"/>
      <p:bldP spid="3" grpId="0"/>
      <p:bldP spid="4" grpId="0"/>
      <p:bldP spid="5" grpId="0"/>
      <p:bldP spid="6" grpId="0"/>
      <p:bldP spid="8" grpId="0"/>
      <p:bldP spid="9" grpId="0"/>
      <p:bldP spid="19" grpId="0"/>
      <p:bldP spid="20"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76200" y="2332038"/>
            <a:ext cx="8991600" cy="4525962"/>
          </a:xfrm>
        </p:spPr>
        <p:txBody>
          <a:bodyPr/>
          <a:lstStyle/>
          <a:p>
            <a:pPr marL="0" indent="0" eaLnBrk="1" hangingPunct="1">
              <a:buNone/>
            </a:pPr>
            <a:r>
              <a:rPr lang="en-US" altLang="en-US" dirty="0"/>
              <a:t>In short, participants saw one of  four slide shows:</a:t>
            </a:r>
          </a:p>
          <a:p>
            <a:pPr marL="990600" lvl="1" indent="-533400" eaLnBrk="1" hangingPunct="1">
              <a:buFontTx/>
              <a:buAutoNum type="arabicPeriod"/>
            </a:pPr>
            <a:r>
              <a:rPr lang="en-US" altLang="en-US" dirty="0">
                <a:solidFill>
                  <a:schemeClr val="accent2"/>
                </a:solidFill>
              </a:rPr>
              <a:t>Slow</a:t>
            </a:r>
            <a:r>
              <a:rPr lang="en-US" altLang="en-US" dirty="0"/>
              <a:t> paced, </a:t>
            </a:r>
            <a:r>
              <a:rPr lang="en-US" altLang="en-US" dirty="0">
                <a:solidFill>
                  <a:srgbClr val="CC3300"/>
                </a:solidFill>
              </a:rPr>
              <a:t>negative</a:t>
            </a:r>
            <a:r>
              <a:rPr lang="en-US" altLang="en-US" dirty="0"/>
              <a:t> statements slide show,</a:t>
            </a:r>
          </a:p>
          <a:p>
            <a:pPr marL="990600" lvl="1" indent="-533400" eaLnBrk="1" hangingPunct="1">
              <a:buFontTx/>
              <a:buAutoNum type="arabicPeriod"/>
            </a:pPr>
            <a:r>
              <a:rPr lang="en-US" altLang="en-US" b="1" i="1" dirty="0">
                <a:solidFill>
                  <a:schemeClr val="accent2"/>
                </a:solidFill>
                <a:effectLst>
                  <a:outerShdw blurRad="38100" dist="38100" dir="2700000" algn="tl">
                    <a:srgbClr val="C0C0C0"/>
                  </a:outerShdw>
                </a:effectLst>
              </a:rPr>
              <a:t>Fast</a:t>
            </a:r>
            <a:r>
              <a:rPr lang="en-US" altLang="en-US" dirty="0"/>
              <a:t> paced, </a:t>
            </a:r>
            <a:r>
              <a:rPr lang="en-US" altLang="en-US" dirty="0">
                <a:solidFill>
                  <a:srgbClr val="CC3300"/>
                </a:solidFill>
              </a:rPr>
              <a:t>negative</a:t>
            </a:r>
            <a:r>
              <a:rPr lang="en-US" altLang="en-US" dirty="0"/>
              <a:t> statements slide show,</a:t>
            </a:r>
          </a:p>
          <a:p>
            <a:pPr marL="990600" lvl="1" indent="-533400" eaLnBrk="1" hangingPunct="1">
              <a:buFontTx/>
              <a:buAutoNum type="arabicPeriod"/>
            </a:pPr>
            <a:r>
              <a:rPr lang="en-US" altLang="en-US" dirty="0">
                <a:solidFill>
                  <a:schemeClr val="accent2"/>
                </a:solidFill>
              </a:rPr>
              <a:t>Slow</a:t>
            </a:r>
            <a:r>
              <a:rPr lang="en-US" altLang="en-US" dirty="0"/>
              <a:t> paced, </a:t>
            </a:r>
            <a:r>
              <a:rPr lang="en-US" altLang="en-US" b="1" u="sng" dirty="0">
                <a:solidFill>
                  <a:srgbClr val="CC3300"/>
                </a:solidFill>
              </a:rPr>
              <a:t>positive</a:t>
            </a:r>
            <a:r>
              <a:rPr lang="en-US" altLang="en-US" dirty="0"/>
              <a:t> statements slide show, or a</a:t>
            </a:r>
          </a:p>
          <a:p>
            <a:pPr marL="990600" lvl="1" indent="-533400" eaLnBrk="1" hangingPunct="1">
              <a:buFontTx/>
              <a:buAutoNum type="arabicPeriod"/>
            </a:pPr>
            <a:r>
              <a:rPr lang="en-US" altLang="en-US" b="1" i="1" dirty="0">
                <a:solidFill>
                  <a:schemeClr val="accent2"/>
                </a:solidFill>
                <a:effectLst>
                  <a:outerShdw blurRad="38100" dist="38100" dir="2700000" algn="tl">
                    <a:srgbClr val="C0C0C0"/>
                  </a:outerShdw>
                </a:effectLst>
              </a:rPr>
              <a:t>Fast</a:t>
            </a:r>
            <a:r>
              <a:rPr lang="en-US" altLang="en-US" dirty="0">
                <a:solidFill>
                  <a:schemeClr val="accent2"/>
                </a:solidFill>
              </a:rPr>
              <a:t> </a:t>
            </a:r>
            <a:r>
              <a:rPr lang="en-US" altLang="en-US" dirty="0"/>
              <a:t>paced, </a:t>
            </a:r>
            <a:r>
              <a:rPr lang="en-US" altLang="en-US" b="1" u="sng" dirty="0">
                <a:solidFill>
                  <a:srgbClr val="CC3300"/>
                </a:solidFill>
              </a:rPr>
              <a:t>positive</a:t>
            </a:r>
            <a:r>
              <a:rPr lang="en-US" altLang="en-US" dirty="0"/>
              <a:t> statements slide show.</a:t>
            </a:r>
          </a:p>
          <a:p>
            <a:pPr marL="990600" lvl="1" indent="-533400" eaLnBrk="1" hangingPunct="1">
              <a:buFontTx/>
              <a:buAutoNum type="arabicPeriod"/>
            </a:pP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endParaRPr lang="en-US" altLang="en-US"/>
          </a:p>
        </p:txBody>
      </p:sp>
      <p:sp>
        <p:nvSpPr>
          <p:cNvPr id="47107" name="Rectangle 3"/>
          <p:cNvSpPr>
            <a:spLocks noGrp="1" noChangeArrowheads="1"/>
          </p:cNvSpPr>
          <p:nvPr>
            <p:ph type="body" idx="1"/>
          </p:nvPr>
        </p:nvSpPr>
        <p:spPr/>
        <p:txBody>
          <a:bodyPr/>
          <a:lstStyle/>
          <a:p>
            <a:pPr marL="0" indent="0" eaLnBrk="1" hangingPunct="1">
              <a:buNone/>
            </a:pPr>
            <a:r>
              <a:rPr lang="en-US" altLang="en-US" dirty="0"/>
              <a:t>To repeat, the experimenters varied two factors:</a:t>
            </a:r>
          </a:p>
          <a:p>
            <a:pPr marL="990600" lvl="1" indent="-533400" eaLnBrk="1" hangingPunct="1">
              <a:buFontTx/>
              <a:buAutoNum type="arabicPeriod"/>
            </a:pPr>
            <a:r>
              <a:rPr lang="en-US" altLang="en-US" dirty="0"/>
              <a:t>Pace of the slide show (</a:t>
            </a:r>
            <a:r>
              <a:rPr lang="en-US" altLang="en-US" dirty="0">
                <a:solidFill>
                  <a:schemeClr val="accent2"/>
                </a:solidFill>
              </a:rPr>
              <a:t>slow</a:t>
            </a:r>
            <a:r>
              <a:rPr lang="en-US" altLang="en-US" dirty="0"/>
              <a:t> or </a:t>
            </a:r>
            <a:r>
              <a:rPr lang="en-US" altLang="en-US" b="1" dirty="0">
                <a:solidFill>
                  <a:schemeClr val="accent2"/>
                </a:solidFill>
                <a:effectLst>
                  <a:outerShdw blurRad="38100" dist="38100" dir="2700000" algn="tl">
                    <a:srgbClr val="C0C0C0"/>
                  </a:outerShdw>
                </a:effectLst>
              </a:rPr>
              <a:t>fast</a:t>
            </a:r>
            <a:r>
              <a:rPr lang="en-US" altLang="en-US" dirty="0"/>
              <a:t>) and</a:t>
            </a:r>
          </a:p>
          <a:p>
            <a:pPr marL="990600" lvl="1" indent="-533400" eaLnBrk="1" hangingPunct="1">
              <a:buFontTx/>
              <a:buAutoNum type="arabicPeriod"/>
            </a:pPr>
            <a:r>
              <a:rPr lang="en-US" altLang="en-US" dirty="0"/>
              <a:t>Type of statement (</a:t>
            </a:r>
            <a:r>
              <a:rPr lang="en-US" altLang="en-US" dirty="0">
                <a:solidFill>
                  <a:srgbClr val="CC3300"/>
                </a:solidFill>
              </a:rPr>
              <a:t>negative</a:t>
            </a:r>
            <a:r>
              <a:rPr lang="en-US" altLang="en-US" dirty="0"/>
              <a:t> or </a:t>
            </a:r>
            <a:r>
              <a:rPr lang="en-US" altLang="en-US" b="1" u="sng" dirty="0">
                <a:solidFill>
                  <a:srgbClr val="CC3300"/>
                </a:solidFill>
              </a:rPr>
              <a:t>positive</a:t>
            </a:r>
            <a:r>
              <a:rPr lang="en-US" altLang="en-US" dirty="0"/>
              <a:t>).</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4225</TotalTime>
  <Words>1915</Words>
  <Application>Microsoft Office PowerPoint</Application>
  <PresentationFormat>On-screen Show (4:3)</PresentationFormat>
  <Paragraphs>240</Paragraphs>
  <Slides>37</Slides>
  <Notes>37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Blade Runner Movie Font</vt:lpstr>
      <vt:lpstr>Comic Sans MS</vt:lpstr>
      <vt:lpstr>Default Design</vt:lpstr>
      <vt:lpstr>Factorial Designs: A Visual Approach</vt:lpstr>
      <vt:lpstr>PowerPoint Presentation</vt:lpstr>
      <vt:lpstr>PowerPoint Presentation</vt:lpstr>
      <vt:lpstr>PowerPoint Presentation</vt:lpstr>
      <vt:lpstr>PowerPoint Presentation</vt:lpstr>
      <vt:lpstr>PowerPoint Presentation</vt:lpstr>
      <vt:lpstr>Visually, we can diagram the design as follows:</vt:lpstr>
      <vt:lpstr>PowerPoint Presentation</vt:lpstr>
      <vt:lpstr>PowerPoint Presentation</vt:lpstr>
      <vt:lpstr>So, if we were not interested in the effect of statements, we could merge the data from the statement groups and treat this experiment as one that only looked at the effect of speed, like so:</vt:lpstr>
      <vt:lpstr>So, if we were not interested in the effect of statements, we could merge the data from the statement groups and treat this experiment as one that only looked at the effect of speed, like so:</vt:lpstr>
      <vt:lpstr>Similarly, if we were not interested in the effect of presentation speed, we could treat this experiment as one that only looked at the effect of statement type, like so:</vt:lpstr>
      <vt:lpstr>Similarly, if we were not interested in the effect of presentation speed, we could treat this experiment as one that only looked at the effect of statement type, like so:</vt:lpstr>
      <vt:lpstr>PowerPoint Presentation</vt:lpstr>
      <vt:lpstr>PowerPoint Presentation</vt:lpstr>
      <vt:lpstr>PowerPoint Presentation</vt:lpstr>
      <vt:lpstr>PowerPoint Presentation</vt:lpstr>
      <vt:lpstr>Now, let’s look at some possible results. </vt:lpstr>
      <vt:lpstr>A look at what the individual cells could look like if the only effect was that  positive statements had a more positive effect on mood than negative statements.  </vt:lpstr>
      <vt:lpstr>If, as in the previous slide, the only effect was that  positive statements had a more positive effect on mood than negative statements,we could average/collapse/combine the slow and fast speed columns.   </vt:lpstr>
      <vt:lpstr>PowerPoint Presentation</vt:lpstr>
      <vt:lpstr>A look at what the individual cells could look like if the only effect was that  “fast” statements had a more positive effect on mood than “slow” statements.</vt:lpstr>
      <vt:lpstr>If, as in the previous slide, the only effect was that  increasing speed seemed to increase mood, we could average/collapse/combine the negative and positive rows.    </vt:lpstr>
      <vt:lpstr>If, as in the previous slide, the only effect was that  increasing speed seemed to increase mood, we could average/collapse/combine the negative and positive rows, like so:    </vt:lpstr>
      <vt:lpstr>Interactions: Definition</vt:lpstr>
      <vt:lpstr>PowerPoint Presentation</vt:lpstr>
      <vt:lpstr>Interaction Due to a Factor Having One Effect in One Condition and the Opposite Effect in Another Condition: Example 1</vt:lpstr>
      <vt:lpstr>Interaction Due to a Factor Having One Effect in One Condition and the Opposite Effect in Another Condition: Example 2</vt:lpstr>
      <vt:lpstr>PowerPoint Presentation</vt:lpstr>
      <vt:lpstr>Interaction Due to a Factor Having One Effect in One Condition and No Effect in Another Condition: Example 1</vt:lpstr>
      <vt:lpstr>Interaction Due to a Factor Having One Effect in One Condition and No Effect in Another Condition: Example 2</vt:lpstr>
      <vt:lpstr>Interaction Due to a Factor Having One Effect in One Condition and No Effect in Another Condition: Example 3</vt:lpstr>
      <vt:lpstr>Interaction Due to a Factor Having One Effect in One Condition and No Effect in Another Condition: Example 4 </vt:lpstr>
      <vt:lpstr>PowerPoint Presentation</vt:lpstr>
      <vt:lpstr>Interaction due to  a treatment has more of an effect in one condition than in another:  Example 1</vt:lpstr>
      <vt:lpstr>Interaction due to  a treatment has more of an effect in one condition than in another:  Example 2</vt:lpstr>
      <vt:lpstr>END</vt:lpstr>
    </vt:vector>
  </TitlesOfParts>
  <Company>Jolley-Mitchell Publishing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Factorial Designs: A Visual Approach</dc:title>
  <dc:creator>Mark Mitchell</dc:creator>
  <cp:lastModifiedBy>Mark Mitchell</cp:lastModifiedBy>
  <cp:revision>56</cp:revision>
  <dcterms:created xsi:type="dcterms:W3CDTF">2010-11-16T13:12:18Z</dcterms:created>
  <dcterms:modified xsi:type="dcterms:W3CDTF">2023-06-06T22:43:40Z</dcterms:modified>
</cp:coreProperties>
</file>